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1848" r:id="rId2"/>
    <p:sldId id="1534" r:id="rId3"/>
    <p:sldId id="1828" r:id="rId4"/>
    <p:sldId id="1829" r:id="rId5"/>
    <p:sldId id="1830" r:id="rId6"/>
    <p:sldId id="1831" r:id="rId7"/>
    <p:sldId id="1545" r:id="rId8"/>
    <p:sldId id="1832" r:id="rId9"/>
    <p:sldId id="1548" r:id="rId10"/>
    <p:sldId id="1838" r:id="rId11"/>
    <p:sldId id="1493" r:id="rId12"/>
    <p:sldId id="1511" r:id="rId13"/>
    <p:sldId id="1491" r:id="rId14"/>
    <p:sldId id="1849" r:id="rId15"/>
    <p:sldId id="1498" r:id="rId16"/>
    <p:sldId id="1502" r:id="rId17"/>
    <p:sldId id="1509" r:id="rId18"/>
    <p:sldId id="522" r:id="rId19"/>
    <p:sldId id="1840" r:id="rId20"/>
    <p:sldId id="1841" r:id="rId21"/>
    <p:sldId id="1843" r:id="rId22"/>
    <p:sldId id="1845" r:id="rId23"/>
    <p:sldId id="1528" r:id="rId24"/>
    <p:sldId id="1233" r:id="rId25"/>
    <p:sldId id="1531" r:id="rId26"/>
    <p:sldId id="1297" r:id="rId27"/>
    <p:sldId id="1298" r:id="rId28"/>
    <p:sldId id="1271" r:id="rId29"/>
    <p:sldId id="1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6A8"/>
    <a:srgbClr val="7CDFFF"/>
    <a:srgbClr val="33669F"/>
    <a:srgbClr val="626463"/>
    <a:srgbClr val="1A4A8D"/>
    <a:srgbClr val="224C8A"/>
    <a:srgbClr val="224C89"/>
    <a:srgbClr val="FFFFFF"/>
    <a:srgbClr val="214C89"/>
    <a:srgbClr val="E8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8"/>
    <p:restoredTop sz="94678"/>
  </p:normalViewPr>
  <p:slideViewPr>
    <p:cSldViewPr snapToGrid="0" snapToObjects="1">
      <p:cViewPr>
        <p:scale>
          <a:sx n="70" d="100"/>
          <a:sy n="70" d="100"/>
        </p:scale>
        <p:origin x="-66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EA4E4-520F-DF43-AD4D-0A2E79ED7841}"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D9F7B-56EC-4F49-8D11-CF9820D8726B}" type="slidenum">
              <a:rPr lang="en-US" smtClean="0"/>
              <a:t>‹Nr.›</a:t>
            </a:fld>
            <a:endParaRPr lang="en-US"/>
          </a:p>
        </p:txBody>
      </p:sp>
    </p:spTree>
    <p:extLst>
      <p:ext uri="{BB962C8B-B14F-4D97-AF65-F5344CB8AC3E}">
        <p14:creationId xmlns:p14="http://schemas.microsoft.com/office/powerpoint/2010/main" val="113547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Sehr geehrter Moderator, diese Folien können Ihre Moderation des </a:t>
            </a:r>
            <a:r>
              <a:rPr lang="en-US" dirty="0" err="1"/>
              <a:t>En-ROADS </a:t>
            </a:r>
            <a:r>
              <a:rPr lang="en-US" dirty="0"/>
              <a:t>Klima-Workshops unterstützen, der das </a:t>
            </a:r>
            <a:r>
              <a:rPr lang="en-US" dirty="0" err="1"/>
              <a:t>En-Roads </a:t>
            </a:r>
            <a:r>
              <a:rPr lang="en-US" dirty="0"/>
              <a:t>Simulationsmodell ergänzt. Sie können aus diesen Folien auswählen und sie an Ihr Publikum und Ihre Umgebung anpassen.</a:t>
            </a:r>
          </a:p>
          <a:p>
            <a:endParaRPr lang="en-US" dirty="0"/>
          </a:p>
          <a:p>
            <a:r>
              <a:rPr lang="en-US" i="1" dirty="0"/>
              <a:t>Skript: </a:t>
            </a:r>
            <a:r>
              <a:rPr lang="en-US" u="sng" dirty="0"/>
              <a:t>Herzlich willkommen! Ich bin [stellen Sie sich vor] und werde heute den </a:t>
            </a:r>
            <a:r>
              <a:rPr lang="en-US" i="1" u="sng" dirty="0" err="1"/>
              <a:t>En-ROADS </a:t>
            </a:r>
            <a:r>
              <a:rPr lang="en-US" i="1" u="sng" dirty="0"/>
              <a:t>Klima-Workshop </a:t>
            </a:r>
            <a:r>
              <a:rPr lang="en-US" u="sng" dirty="0"/>
              <a:t>leiten. </a:t>
            </a:r>
          </a:p>
        </p:txBody>
      </p:sp>
      <p:sp>
        <p:nvSpPr>
          <p:cNvPr id="4" name="Slide Number Placeholder 3"/>
          <p:cNvSpPr>
            <a:spLocks noGrp="1"/>
          </p:cNvSpPr>
          <p:nvPr>
            <p:ph type="sldNum" sz="quarter" idx="5"/>
          </p:nvPr>
        </p:nvSpPr>
        <p:spPr/>
        <p:txBody>
          <a:bodyPr/>
          <a:lstStyle/>
          <a:p>
            <a:fld id="{B39ACC1A-9FD5-BC4C-8833-BF4A1ED2CF75}" type="slidenum">
              <a:rPr lang="en-US" smtClean="0"/>
              <a:t>1</a:t>
            </a:fld>
            <a:endParaRPr lang="en-US"/>
          </a:p>
        </p:txBody>
      </p:sp>
    </p:spTree>
    <p:extLst>
      <p:ext uri="{BB962C8B-B14F-4D97-AF65-F5344CB8AC3E}">
        <p14:creationId xmlns:p14="http://schemas.microsoft.com/office/powerpoint/2010/main" val="292511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11</a:t>
            </a:fld>
            <a:endParaRPr lang="en-US"/>
          </a:p>
        </p:txBody>
      </p:sp>
    </p:spTree>
    <p:extLst>
      <p:ext uri="{BB962C8B-B14F-4D97-AF65-F5344CB8AC3E}">
        <p14:creationId xmlns:p14="http://schemas.microsoft.com/office/powerpoint/2010/main" val="231286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Hinweis - Verwenden Sie den Leitfaden für das En-ROADS-Bedienfeld, um den Teilnehmern die Orientierung über ihre Entscheidungsvariablen zu erleichtern, z. B. 18 Hebel. Nutzen Sie diese Zeit, um die Teilnehmer auch kurz mit dem eigentlichen En-ROADS-Simulator vertraut zu machen und ihnen zu zeigen, wie sich dieser Leitfaden auf den En-ROADS-Simulator bezieht. </a:t>
            </a:r>
          </a:p>
        </p:txBody>
      </p:sp>
      <p:sp>
        <p:nvSpPr>
          <p:cNvPr id="4" name="Slide Number Placeholder 3"/>
          <p:cNvSpPr>
            <a:spLocks noGrp="1"/>
          </p:cNvSpPr>
          <p:nvPr>
            <p:ph type="sldNum" sz="quarter" idx="5"/>
          </p:nvPr>
        </p:nvSpPr>
        <p:spPr/>
        <p:txBody>
          <a:bodyPr/>
          <a:lstStyle/>
          <a:p>
            <a:fld id="{B39ACC1A-9FD5-BC4C-8833-BF4A1ED2CF75}" type="slidenum">
              <a:rPr lang="en-US" smtClean="0"/>
              <a:t>12</a:t>
            </a:fld>
            <a:endParaRPr lang="en-US"/>
          </a:p>
        </p:txBody>
      </p:sp>
    </p:spTree>
    <p:extLst>
      <p:ext uri="{BB962C8B-B14F-4D97-AF65-F5344CB8AC3E}">
        <p14:creationId xmlns:p14="http://schemas.microsoft.com/office/powerpoint/2010/main" val="109498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13</a:t>
            </a:fld>
            <a:endParaRPr lang="en-US"/>
          </a:p>
        </p:txBody>
      </p:sp>
    </p:spTree>
    <p:extLst>
      <p:ext uri="{BB962C8B-B14F-4D97-AF65-F5344CB8AC3E}">
        <p14:creationId xmlns:p14="http://schemas.microsoft.com/office/powerpoint/2010/main" val="5552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14</a:t>
            </a:fld>
            <a:endParaRPr lang="en-US"/>
          </a:p>
        </p:txBody>
      </p:sp>
    </p:spTree>
    <p:extLst>
      <p:ext uri="{BB962C8B-B14F-4D97-AF65-F5344CB8AC3E}">
        <p14:creationId xmlns:p14="http://schemas.microsoft.com/office/powerpoint/2010/main" val="333800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16</a:t>
            </a:fld>
            <a:endParaRPr lang="en-US"/>
          </a:p>
        </p:txBody>
      </p:sp>
    </p:spTree>
    <p:extLst>
      <p:ext uri="{BB962C8B-B14F-4D97-AF65-F5344CB8AC3E}">
        <p14:creationId xmlns:p14="http://schemas.microsoft.com/office/powerpoint/2010/main" val="307740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DA6F2B-58E2-B947-BAC6-452F52BB8DFE}" type="slidenum">
              <a:rPr lang="en-US" altLang="en-US" sz="1200"/>
              <a:pPr/>
              <a:t>17</a:t>
            </a:fld>
            <a:endParaRPr lang="en-US" altLang="en-US" sz="1200"/>
          </a:p>
        </p:txBody>
      </p:sp>
      <p:sp>
        <p:nvSpPr>
          <p:cNvPr id="13314" name="Rectangle 2"/>
          <p:cNvSpPr>
            <a:spLocks noGrp="1" noRot="1" noChangeAspect="1" noChangeArrowheads="1"/>
          </p:cNvSpPr>
          <p:nvPr>
            <p:ph type="sldImg"/>
          </p:nvPr>
        </p:nvSpPr>
        <p:spPr>
          <a:xfrm>
            <a:off x="733425" y="630238"/>
            <a:ext cx="5610225" cy="3155950"/>
          </a:xfrm>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Hinweis - Dies sind die drei grundlegenden Leitfragen, um das Nachbesprechungsgespräch zu führen. Sie können Ihre eigenen wählen und mit detaillierteren Fragen nachfassen. Wir bieten einige Optionen für zusätzliche Diskussionsfragen im Leitfaden für Moderatoren.</a:t>
            </a:r>
          </a:p>
        </p:txBody>
      </p:sp>
    </p:spTree>
    <p:extLst>
      <p:ext uri="{BB962C8B-B14F-4D97-AF65-F5344CB8AC3E}">
        <p14:creationId xmlns:p14="http://schemas.microsoft.com/office/powerpoint/2010/main" val="318400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DA6F2B-58E2-B947-BAC6-452F52BB8DFE}" type="slidenum">
              <a:rPr lang="en-US" altLang="en-US" sz="1200"/>
              <a:pPr/>
              <a:t>18</a:t>
            </a:fld>
            <a:endParaRPr lang="en-US" altLang="en-US" sz="1200"/>
          </a:p>
        </p:txBody>
      </p:sp>
      <p:sp>
        <p:nvSpPr>
          <p:cNvPr id="13314" name="Rectangle 2"/>
          <p:cNvSpPr>
            <a:spLocks noGrp="1" noRot="1" noChangeAspect="1" noChangeArrowheads="1"/>
          </p:cNvSpPr>
          <p:nvPr>
            <p:ph type="sldImg"/>
          </p:nvPr>
        </p:nvSpPr>
        <p:spPr>
          <a:xfrm>
            <a:off x="733425" y="630238"/>
            <a:ext cx="5610225" cy="3155950"/>
          </a:xfrm>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charset="0"/>
              <a:ea typeface="ＭＳ Ｐゴシック" charset="-128"/>
            </a:endParaRPr>
          </a:p>
        </p:txBody>
      </p:sp>
    </p:spTree>
    <p:extLst>
      <p:ext uri="{BB962C8B-B14F-4D97-AF65-F5344CB8AC3E}">
        <p14:creationId xmlns:p14="http://schemas.microsoft.com/office/powerpoint/2010/main" val="322275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Die Menschen sind auf den Straßen. Sie müssen handeln. </a:t>
            </a:r>
          </a:p>
        </p:txBody>
      </p:sp>
      <p:sp>
        <p:nvSpPr>
          <p:cNvPr id="4" name="Slide Number Placeholder 3"/>
          <p:cNvSpPr>
            <a:spLocks noGrp="1"/>
          </p:cNvSpPr>
          <p:nvPr>
            <p:ph type="sldNum" sz="quarter" idx="10"/>
          </p:nvPr>
        </p:nvSpPr>
        <p:spPr/>
        <p:txBody>
          <a:bodyPr/>
          <a:lstStyle/>
          <a:p>
            <a:fld id="{B39ACC1A-9FD5-BC4C-8833-BF4A1ED2CF75}" type="slidenum">
              <a:rPr lang="en-US" smtClean="0"/>
              <a:t>19</a:t>
            </a:fld>
            <a:endParaRPr lang="en-US"/>
          </a:p>
        </p:txBody>
      </p:sp>
    </p:spTree>
    <p:extLst>
      <p:ext uri="{BB962C8B-B14F-4D97-AF65-F5344CB8AC3E}">
        <p14:creationId xmlns:p14="http://schemas.microsoft.com/office/powerpoint/2010/main" val="84654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Quelle: https://www.theguardian.com/environment/climate-consensus-97-per-cent/2017/may/19/study-inspiring-action-on-climate-change-is-more-complex-than-you-might-think</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20</a:t>
            </a:fld>
            <a:endParaRPr lang="en-US" altLang="en-US"/>
          </a:p>
        </p:txBody>
      </p:sp>
    </p:spTree>
    <p:extLst>
      <p:ext uri="{BB962C8B-B14F-4D97-AF65-F5344CB8AC3E}">
        <p14:creationId xmlns:p14="http://schemas.microsoft.com/office/powerpoint/2010/main" val="194960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23</a:t>
            </a:fld>
            <a:endParaRPr lang="en-US"/>
          </a:p>
        </p:txBody>
      </p:sp>
    </p:spTree>
    <p:extLst>
      <p:ext uri="{BB962C8B-B14F-4D97-AF65-F5344CB8AC3E}">
        <p14:creationId xmlns:p14="http://schemas.microsoft.com/office/powerpoint/2010/main" val="298038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sz="1200" i="1" strike="noStrike" dirty="0">
                <a:solidFill>
                  <a:schemeClr val="bg1"/>
                </a:solidFill>
              </a:rPr>
              <a:t>Skript</a:t>
            </a:r>
            <a:r>
              <a:rPr lang="en-US" sz="1200" strike="noStrike" dirty="0">
                <a:solidFill>
                  <a:schemeClr val="bg1"/>
                </a:solidFill>
              </a:rPr>
              <a:t>: Wir werden ein leistungsfähiges Klima-Simulator-Tool namens </a:t>
            </a:r>
            <a:r>
              <a:rPr lang="en-US" strike="noStrike" dirty="0" err="1">
                <a:latin typeface="Century Gothic" panose="020B0502020202090204" pitchFamily="34" charset="0"/>
              </a:rPr>
              <a:t>En-ROADS </a:t>
            </a:r>
            <a:r>
              <a:rPr lang="en-US" sz="1200" strike="noStrike" dirty="0">
                <a:solidFill>
                  <a:schemeClr val="bg1"/>
                </a:solidFill>
              </a:rPr>
              <a:t>verwenden</a:t>
            </a:r>
            <a:r>
              <a:rPr lang="en-US" strike="noStrike" dirty="0">
                <a:latin typeface="Century Gothic" panose="020B0502020202090204" pitchFamily="34" charset="0"/>
              </a:rPr>
              <a:t>. </a:t>
            </a:r>
            <a:r>
              <a:rPr lang="en-US" strike="noStrike" dirty="0" err="1">
                <a:latin typeface="Century Gothic" panose="020B0502020202090204" pitchFamily="34" charset="0"/>
              </a:rPr>
              <a:t>En-ROADS </a:t>
            </a:r>
            <a:r>
              <a:rPr lang="en-US" strike="noStrike" dirty="0">
                <a:latin typeface="Century Gothic" panose="020B0502020202090204" pitchFamily="34" charset="0"/>
              </a:rPr>
              <a:t>ist:</a:t>
            </a:r>
          </a:p>
          <a:p>
            <a:r>
              <a:rPr lang="en-US" strike="noStrike" dirty="0"/>
              <a:t>- Angetrieben von der neuesten Forschung über Klimawissenschaft und Lösungen</a:t>
            </a:r>
          </a:p>
          <a:p>
            <a:pPr marL="0" indent="0">
              <a:buFontTx/>
              <a:buNone/>
            </a:pPr>
            <a:r>
              <a:rPr lang="en-US" dirty="0"/>
              <a:t>- Großartiges Werkzeug für Menschen, um die Auswirkungen verschiedener Ansätze zum Umgang mit dem Klimawandel kennenzulernen und zu bewerten</a:t>
            </a:r>
          </a:p>
          <a:p>
            <a:pPr marL="0" indent="0">
              <a:buFontTx/>
              <a:buNone/>
            </a:pPr>
            <a:r>
              <a:rPr lang="en-US" dirty="0"/>
              <a:t>- Erstellen Sie Klimaszenarien für die Zukunft</a:t>
            </a:r>
          </a:p>
          <a:p>
            <a:r>
              <a:rPr lang="en-US" dirty="0">
                <a:latin typeface="Century Gothic" panose="020B0502020202090204" pitchFamily="34" charset="0"/>
              </a:rPr>
              <a:t>- Transparent - Alle Gleichungen und Modellannahmen sind Open Source</a:t>
            </a:r>
          </a:p>
          <a:p>
            <a:r>
              <a:rPr lang="en-US" dirty="0">
                <a:latin typeface="Century Gothic" panose="020B0502020202090204" pitchFamily="34" charset="0"/>
              </a:rPr>
              <a:t>- Dynamisch - Annahmen sind anpassbar</a:t>
            </a:r>
          </a:p>
          <a:p>
            <a:r>
              <a:rPr lang="en-US" dirty="0">
                <a:latin typeface="Century Gothic" panose="020B0502020202090204" pitchFamily="34" charset="0"/>
              </a:rPr>
              <a:t>- Schnell - Läuft in Echtzeit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2</a:t>
            </a:fld>
            <a:endParaRPr lang="en-US"/>
          </a:p>
        </p:txBody>
      </p:sp>
    </p:spTree>
    <p:extLst>
      <p:ext uri="{BB962C8B-B14F-4D97-AF65-F5344CB8AC3E}">
        <p14:creationId xmlns:p14="http://schemas.microsoft.com/office/powerpoint/2010/main" val="386924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*Dieses Dia ist animiert. </a:t>
            </a:r>
          </a:p>
        </p:txBody>
      </p:sp>
      <p:sp>
        <p:nvSpPr>
          <p:cNvPr id="4" name="Slide Number Placeholder 3"/>
          <p:cNvSpPr>
            <a:spLocks noGrp="1"/>
          </p:cNvSpPr>
          <p:nvPr>
            <p:ph type="sldNum" sz="quarter" idx="5"/>
          </p:nvPr>
        </p:nvSpPr>
        <p:spPr/>
        <p:txBody>
          <a:bodyPr/>
          <a:lstStyle/>
          <a:p>
            <a:fld id="{B39ACC1A-9FD5-BC4C-8833-BF4A1ED2CF75}" type="slidenum">
              <a:rPr lang="en-US" smtClean="0"/>
              <a:t>24</a:t>
            </a:fld>
            <a:endParaRPr lang="en-US"/>
          </a:p>
        </p:txBody>
      </p:sp>
    </p:spTree>
    <p:extLst>
      <p:ext uri="{BB962C8B-B14F-4D97-AF65-F5344CB8AC3E}">
        <p14:creationId xmlns:p14="http://schemas.microsoft.com/office/powerpoint/2010/main" val="3934196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xfrm>
            <a:off x="733425" y="630238"/>
            <a:ext cx="5610225" cy="3155950"/>
          </a:xfrm>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Times" pitchFamily="-109" charset="0"/>
                <a:ea typeface="ＭＳ Ｐゴシック" pitchFamily="-65" charset="-128"/>
                <a:cs typeface="ＭＳ Ｐゴシック" pitchFamily="-65" charset="-128"/>
              </a:rPr>
              <a:t>Skript</a:t>
            </a:r>
            <a:r>
              <a:rPr lang="en-US" sz="1200" kern="1200" dirty="0">
                <a:solidFill>
                  <a:schemeClr val="tx1"/>
                </a:solidFill>
                <a:effectLst/>
                <a:latin typeface="Times" pitchFamily="-109" charset="0"/>
                <a:ea typeface="ＭＳ Ｐゴシック" pitchFamily="-65" charset="-128"/>
                <a:cs typeface="ＭＳ Ｐゴシック" pitchFamily="-65" charset="-128"/>
              </a:rPr>
              <a:t>:</a:t>
            </a:r>
            <a:r>
              <a:rPr lang="en-US" sz="1200" kern="1200" baseline="0" dirty="0">
                <a:solidFill>
                  <a:schemeClr val="tx1"/>
                </a:solidFill>
                <a:effectLst/>
                <a:latin typeface="Times" pitchFamily="-109" charset="0"/>
                <a:ea typeface="ＭＳ Ｐゴシック" pitchFamily="-65" charset="-128"/>
                <a:cs typeface="ＭＳ Ｐゴシック" pitchFamily="-65" charset="-128"/>
              </a:rPr>
              <a:t> Wenn wir unseren Verbrauch an fossilen Brennstoffen nicht reduzieren, könnten wir bis zum Ende des Jahrhunderts schwerwiegende Auswirkungen erleben. Zum Beispiel</a:t>
            </a:r>
            <a:r>
              <a:rPr lang="is-IS" sz="1200" kern="1200" baseline="0" dirty="0">
                <a:solidFill>
                  <a:schemeClr val="tx1"/>
                </a:solidFill>
                <a:effectLst/>
                <a:latin typeface="Times" pitchFamily="-109" charset="0"/>
                <a:ea typeface="ＭＳ Ｐゴシック" pitchFamily="-65" charset="-128"/>
                <a:cs typeface="ＭＳ Ｐゴシック" pitchFamily="-65" charset="-128"/>
              </a:rPr>
              <a:t>...</a:t>
            </a:r>
            <a:endParaRPr lang="en-US" altLang="en-US" b="1" dirty="0">
              <a:latin typeface="Times" panose="02020603050405020304" pitchFamily="18" charset="0"/>
            </a:endParaRPr>
          </a:p>
          <a:p>
            <a:endParaRPr lang="en-US" altLang="en-US" b="1" dirty="0">
              <a:latin typeface="Times" panose="02020603050405020304" pitchFamily="18" charset="0"/>
            </a:endParaRPr>
          </a:p>
          <a:p>
            <a:r>
              <a:rPr lang="en-US" altLang="en-US" b="1" dirty="0">
                <a:latin typeface="Times" panose="02020603050405020304" pitchFamily="18" charset="0"/>
              </a:rPr>
              <a:t>Quellen</a:t>
            </a:r>
          </a:p>
          <a:p>
            <a:pPr marL="228600" indent="-228600">
              <a:buFont typeface="+mj-lt"/>
              <a:buAutoNum type="arabicPeriod"/>
            </a:pPr>
            <a:r>
              <a:rPr lang="en-US" altLang="en-US" dirty="0">
                <a:latin typeface="Times" panose="02020603050405020304" pitchFamily="18" charset="0"/>
              </a:rPr>
              <a:t>C. </a:t>
            </a:r>
            <a:r>
              <a:rPr lang="en-US" altLang="en-US" dirty="0" err="1">
                <a:latin typeface="Times" panose="02020603050405020304" pitchFamily="18" charset="0"/>
              </a:rPr>
              <a:t>Prudhomme</a:t>
            </a:r>
            <a:r>
              <a:rPr lang="en-US" altLang="en-US" dirty="0">
                <a:latin typeface="Times" panose="02020603050405020304" pitchFamily="18" charset="0"/>
              </a:rPr>
              <a:t>, I. </a:t>
            </a:r>
            <a:r>
              <a:rPr lang="en-US" altLang="en-US" dirty="0" err="1">
                <a:latin typeface="Times" panose="02020603050405020304" pitchFamily="18" charset="0"/>
              </a:rPr>
              <a:t>Giuntoli</a:t>
            </a:r>
            <a:r>
              <a:rPr lang="en-US" altLang="en-US" dirty="0">
                <a:latin typeface="Times" panose="02020603050405020304" pitchFamily="18" charset="0"/>
              </a:rPr>
              <a:t>, E. L. Robinson, D. B. Clark, N. W. Arnell, R. </a:t>
            </a:r>
            <a:r>
              <a:rPr lang="en-US" altLang="en-US" dirty="0" err="1">
                <a:latin typeface="Times" panose="02020603050405020304" pitchFamily="18" charset="0"/>
              </a:rPr>
              <a:t>Dankers</a:t>
            </a:r>
            <a:r>
              <a:rPr lang="en-US" altLang="en-US" dirty="0">
                <a:latin typeface="Times" panose="02020603050405020304" pitchFamily="18" charset="0"/>
              </a:rPr>
              <a:t>, B. M. </a:t>
            </a:r>
            <a:r>
              <a:rPr lang="en-US" altLang="en-US" dirty="0" err="1">
                <a:latin typeface="Times" panose="02020603050405020304" pitchFamily="18" charset="0"/>
              </a:rPr>
              <a:t>Fekete</a:t>
            </a:r>
            <a:r>
              <a:rPr lang="en-US" altLang="en-US" dirty="0">
                <a:latin typeface="Times" panose="02020603050405020304" pitchFamily="18" charset="0"/>
              </a:rPr>
              <a:t>, W. </a:t>
            </a:r>
            <a:r>
              <a:rPr lang="en-US" altLang="en-US" dirty="0" err="1">
                <a:latin typeface="Times" panose="02020603050405020304" pitchFamily="18" charset="0"/>
              </a:rPr>
              <a:t>Franssen</a:t>
            </a:r>
            <a:r>
              <a:rPr lang="en-US" altLang="en-US" dirty="0">
                <a:latin typeface="Times" panose="02020603050405020304" pitchFamily="18" charset="0"/>
              </a:rPr>
              <a:t>, D. </a:t>
            </a:r>
            <a:r>
              <a:rPr lang="en-US" altLang="en-US" dirty="0" err="1">
                <a:latin typeface="Times" panose="02020603050405020304" pitchFamily="18" charset="0"/>
              </a:rPr>
              <a:t>Gerten</a:t>
            </a:r>
            <a:r>
              <a:rPr lang="en-US" altLang="en-US" dirty="0">
                <a:latin typeface="Times" panose="02020603050405020304" pitchFamily="18" charset="0"/>
              </a:rPr>
              <a:t>, S. N. Gosling, S. </a:t>
            </a:r>
            <a:r>
              <a:rPr lang="en-US" altLang="en-US" dirty="0" err="1">
                <a:latin typeface="Times" panose="02020603050405020304" pitchFamily="18" charset="0"/>
              </a:rPr>
              <a:t>Hagemann</a:t>
            </a:r>
            <a:r>
              <a:rPr lang="en-US" altLang="en-US" dirty="0">
                <a:latin typeface="Times" panose="02020603050405020304" pitchFamily="18" charset="0"/>
              </a:rPr>
              <a:t>, D. M. Hannah, H. Kim, Y. Masaki, Y. Satoh, T. </a:t>
            </a:r>
            <a:r>
              <a:rPr lang="en-US" altLang="en-US" dirty="0" err="1">
                <a:latin typeface="Times" panose="02020603050405020304" pitchFamily="18" charset="0"/>
              </a:rPr>
              <a:t>Stacke</a:t>
            </a:r>
            <a:r>
              <a:rPr lang="en-US" altLang="en-US" dirty="0">
                <a:latin typeface="Times" panose="02020603050405020304" pitchFamily="18" charset="0"/>
              </a:rPr>
              <a:t>, Y. Wada, D. </a:t>
            </a:r>
            <a:r>
              <a:rPr lang="en-US" altLang="en-US" dirty="0" err="1">
                <a:latin typeface="Times" panose="02020603050405020304" pitchFamily="18" charset="0"/>
              </a:rPr>
              <a:t>Wisser</a:t>
            </a:r>
            <a:r>
              <a:rPr lang="en-US" altLang="en-US" dirty="0">
                <a:latin typeface="Times" panose="02020603050405020304" pitchFamily="18" charset="0"/>
              </a:rPr>
              <a:t>, Hydrological droughts in the 21st century, hotspots and uncertainties from a global </a:t>
            </a:r>
            <a:r>
              <a:rPr lang="en-US" altLang="en-US" dirty="0" err="1">
                <a:latin typeface="Times" panose="02020603050405020304" pitchFamily="18" charset="0"/>
              </a:rPr>
              <a:t>multimodel </a:t>
            </a:r>
            <a:r>
              <a:rPr lang="en-US" altLang="en-US" dirty="0">
                <a:latin typeface="Times" panose="02020603050405020304" pitchFamily="18" charset="0"/>
              </a:rPr>
              <a:t>ensemble experiment. </a:t>
            </a:r>
            <a:r>
              <a:rPr lang="en-US" altLang="en-US" i="1" dirty="0">
                <a:latin typeface="Times" panose="02020603050405020304" pitchFamily="18" charset="0"/>
              </a:rPr>
              <a:t>Proceedings of the National Academy of Sciences</a:t>
            </a:r>
            <a:r>
              <a:rPr lang="en-US" altLang="en-US" dirty="0">
                <a:latin typeface="Times" panose="02020603050405020304" pitchFamily="18" charset="0"/>
              </a:rPr>
              <a:t>, 111.9(2013): </a:t>
            </a:r>
            <a:r>
              <a:rPr lang="is-IS" altLang="en-US" dirty="0">
                <a:latin typeface="Times" panose="02020603050405020304" pitchFamily="18" charset="0"/>
              </a:rPr>
              <a:t>3262-3267</a:t>
            </a:r>
            <a:r>
              <a:rPr lang="en-US" altLang="en-US" dirty="0">
                <a:latin typeface="Times" panose="02020603050405020304" pitchFamily="18" charset="0"/>
              </a:rPr>
              <a:t>. </a:t>
            </a:r>
          </a:p>
          <a:p>
            <a:pPr marL="228600" indent="-228600">
              <a:buFont typeface="+mj-lt"/>
              <a:buAutoNum type="arabicPeriod"/>
            </a:pPr>
            <a:r>
              <a:rPr lang="en-US" altLang="en-US" dirty="0">
                <a:latin typeface="Times" panose="02020603050405020304" pitchFamily="18" charset="0"/>
              </a:rPr>
              <a:t>A. </a:t>
            </a:r>
            <a:r>
              <a:rPr lang="en-US" altLang="en-US" dirty="0" err="1">
                <a:latin typeface="Times" panose="02020603050405020304" pitchFamily="18" charset="0"/>
              </a:rPr>
              <a:t>Levermann</a:t>
            </a:r>
            <a:r>
              <a:rPr lang="en-US" altLang="en-US" dirty="0">
                <a:latin typeface="Times" panose="02020603050405020304" pitchFamily="18" charset="0"/>
              </a:rPr>
              <a:t>, P. U. Clark, B. </a:t>
            </a:r>
            <a:r>
              <a:rPr lang="en-US" altLang="en-US" dirty="0" err="1">
                <a:latin typeface="Times" panose="02020603050405020304" pitchFamily="18" charset="0"/>
              </a:rPr>
              <a:t>Marzeion</a:t>
            </a:r>
            <a:r>
              <a:rPr lang="en-US" altLang="en-US" dirty="0">
                <a:latin typeface="Times" panose="02020603050405020304" pitchFamily="18" charset="0"/>
              </a:rPr>
              <a:t>, G. A. Milne, D. Pollard, V. </a:t>
            </a:r>
            <a:r>
              <a:rPr lang="en-US" altLang="en-US" dirty="0" err="1">
                <a:latin typeface="Times" panose="02020603050405020304" pitchFamily="18" charset="0"/>
              </a:rPr>
              <a:t>Radic</a:t>
            </a:r>
            <a:r>
              <a:rPr lang="en-US" altLang="en-US" dirty="0">
                <a:latin typeface="Times" panose="02020603050405020304" pitchFamily="18" charset="0"/>
              </a:rPr>
              <a:t>, A. Robinson, The </a:t>
            </a:r>
            <a:r>
              <a:rPr lang="en-US" altLang="en-US" dirty="0" err="1">
                <a:latin typeface="Times" panose="02020603050405020304" pitchFamily="18" charset="0"/>
              </a:rPr>
              <a:t>multimillennial </a:t>
            </a:r>
            <a:r>
              <a:rPr lang="en-US" altLang="en-US" dirty="0">
                <a:latin typeface="Times" panose="02020603050405020304" pitchFamily="18" charset="0"/>
              </a:rPr>
              <a:t>sea-level commitment of global warming. </a:t>
            </a:r>
            <a:r>
              <a:rPr lang="en-US" altLang="en-US" i="1" dirty="0">
                <a:latin typeface="Times" panose="02020603050405020304" pitchFamily="18" charset="0"/>
              </a:rPr>
              <a:t>Proceedings of the National Academy of Sciences </a:t>
            </a:r>
            <a:r>
              <a:rPr lang="en-US" altLang="en-US" b="1" dirty="0">
                <a:latin typeface="Times" panose="02020603050405020304" pitchFamily="18" charset="0"/>
              </a:rPr>
              <a:t>110</a:t>
            </a:r>
            <a:r>
              <a:rPr lang="en-US" altLang="en-US" dirty="0">
                <a:latin typeface="Times" panose="02020603050405020304" pitchFamily="18" charset="0"/>
              </a:rPr>
              <a:t>, 13745-13750 (2013); online veröffentlicht </a:t>
            </a:r>
            <a:r>
              <a:rPr lang="en-US" altLang="en-US" dirty="0" err="1">
                <a:latin typeface="Times" panose="02020603050405020304" pitchFamily="18" charset="0"/>
              </a:rPr>
              <a:t>EpubAugust </a:t>
            </a:r>
            <a:r>
              <a:rPr lang="en-US" altLang="en-US" dirty="0">
                <a:latin typeface="Times" panose="02020603050405020304" pitchFamily="18" charset="0"/>
              </a:rPr>
              <a:t>20, 2013 (10.1073/pnas.1219414110).</a:t>
            </a:r>
          </a:p>
          <a:p>
            <a:pPr marL="228600" indent="-228600">
              <a:buFont typeface="+mj-lt"/>
              <a:buAutoNum type="arabicPeriod"/>
            </a:pPr>
            <a:r>
              <a:rPr lang="en-US" altLang="en-US" dirty="0">
                <a:latin typeface="Times" panose="02020603050405020304" pitchFamily="18" charset="0"/>
              </a:rPr>
              <a:t>S. Solomon, D. </a:t>
            </a:r>
            <a:r>
              <a:rPr lang="en-US" altLang="en-US" dirty="0" err="1">
                <a:latin typeface="Times" panose="02020603050405020304" pitchFamily="18" charset="0"/>
              </a:rPr>
              <a:t>Battisti</a:t>
            </a:r>
            <a:r>
              <a:rPr lang="en-US" altLang="en-US" dirty="0">
                <a:latin typeface="Times" panose="02020603050405020304" pitchFamily="18" charset="0"/>
              </a:rPr>
              <a:t>, S. C. </a:t>
            </a:r>
            <a:r>
              <a:rPr lang="en-US" altLang="en-US" dirty="0" err="1">
                <a:latin typeface="Times" panose="02020603050405020304" pitchFamily="18" charset="0"/>
              </a:rPr>
              <a:t>Doney</a:t>
            </a:r>
            <a:r>
              <a:rPr lang="en-US" altLang="en-US" dirty="0">
                <a:latin typeface="Times" panose="02020603050405020304" pitchFamily="18" charset="0"/>
              </a:rPr>
              <a:t>, K. </a:t>
            </a:r>
            <a:r>
              <a:rPr lang="en-US" altLang="en-US" dirty="0" err="1">
                <a:latin typeface="Times" panose="02020603050405020304" pitchFamily="18" charset="0"/>
              </a:rPr>
              <a:t>Hayhoe</a:t>
            </a:r>
            <a:r>
              <a:rPr lang="en-US" altLang="en-US" dirty="0">
                <a:latin typeface="Times" panose="02020603050405020304" pitchFamily="18" charset="0"/>
              </a:rPr>
              <a:t>, I. M. Held, D. P. </a:t>
            </a:r>
            <a:r>
              <a:rPr lang="en-US" altLang="en-US" dirty="0" err="1">
                <a:latin typeface="Times" panose="02020603050405020304" pitchFamily="18" charset="0"/>
              </a:rPr>
              <a:t>Lettenmaier</a:t>
            </a:r>
            <a:r>
              <a:rPr lang="en-US" altLang="en-US" dirty="0">
                <a:latin typeface="Times" panose="02020603050405020304" pitchFamily="18" charset="0"/>
              </a:rPr>
              <a:t>, D. Lobell, D. Matthews, R. </a:t>
            </a:r>
            <a:r>
              <a:rPr lang="en-US" altLang="en-US" dirty="0" err="1">
                <a:latin typeface="Times" panose="02020603050405020304" pitchFamily="18" charset="0"/>
              </a:rPr>
              <a:t>Pierrehumbert</a:t>
            </a:r>
            <a:r>
              <a:rPr lang="en-US" altLang="en-US" dirty="0">
                <a:latin typeface="Times" panose="02020603050405020304" pitchFamily="18" charset="0"/>
              </a:rPr>
              <a:t>, M. Raphael, R. </a:t>
            </a:r>
            <a:r>
              <a:rPr lang="en-US" altLang="en-US" dirty="0" err="1">
                <a:latin typeface="Times" panose="02020603050405020304" pitchFamily="18" charset="0"/>
              </a:rPr>
              <a:t>Richels</a:t>
            </a:r>
            <a:r>
              <a:rPr lang="en-US" altLang="en-US" dirty="0">
                <a:latin typeface="Times" panose="02020603050405020304" pitchFamily="18" charset="0"/>
              </a:rPr>
              <a:t>, T. L. Root, K. Steffen, C. Tebaldi, G. W. </a:t>
            </a:r>
            <a:r>
              <a:rPr lang="en-US" altLang="en-US" dirty="0" err="1">
                <a:latin typeface="Times" panose="02020603050405020304" pitchFamily="18" charset="0"/>
              </a:rPr>
              <a:t>Yohe</a:t>
            </a:r>
            <a:r>
              <a:rPr lang="en-US" altLang="en-US" dirty="0">
                <a:latin typeface="Times" panose="02020603050405020304" pitchFamily="18" charset="0"/>
              </a:rPr>
              <a:t>, </a:t>
            </a:r>
            <a:r>
              <a:rPr lang="en-US" altLang="en-US" i="1" dirty="0">
                <a:latin typeface="Times" panose="02020603050405020304" pitchFamily="18" charset="0"/>
              </a:rPr>
              <a:t>Climate stabilization targets: Emissions, concentrations, and impacts over decades to </a:t>
            </a:r>
            <a:r>
              <a:rPr lang="en-US" altLang="en-US" i="1" dirty="0" err="1">
                <a:latin typeface="Times" panose="02020603050405020304" pitchFamily="18" charset="0"/>
              </a:rPr>
              <a:t>millenia</a:t>
            </a:r>
            <a:r>
              <a:rPr lang="en-US" altLang="en-US" dirty="0">
                <a:latin typeface="Times" panose="02020603050405020304" pitchFamily="18" charset="0"/>
              </a:rPr>
              <a:t>. (National Academy of Sciences, Washington DC, 2010), S. 190.</a:t>
            </a:r>
          </a:p>
          <a:p>
            <a:pPr marL="228600" indent="-228600">
              <a:buFont typeface="+mj-lt"/>
              <a:buAutoNum type="arabicPeriod"/>
            </a:pPr>
            <a:r>
              <a:rPr lang="en-US" altLang="en-US" dirty="0">
                <a:latin typeface="Times" panose="02020603050405020304" pitchFamily="18" charset="0"/>
              </a:rPr>
              <a:t>J. Hansen, P. </a:t>
            </a:r>
            <a:r>
              <a:rPr lang="en-US" altLang="en-US" dirty="0" err="1">
                <a:latin typeface="Times" panose="02020603050405020304" pitchFamily="18" charset="0"/>
              </a:rPr>
              <a:t>Kharecha</a:t>
            </a:r>
            <a:r>
              <a:rPr lang="en-US" altLang="en-US" dirty="0">
                <a:latin typeface="Times" panose="02020603050405020304" pitchFamily="18" charset="0"/>
              </a:rPr>
              <a:t>, M. Sato, V. Masson-Delmotte, F. Ackerman, D. J. </a:t>
            </a:r>
            <a:r>
              <a:rPr lang="en-US" altLang="en-US" dirty="0" err="1">
                <a:latin typeface="Times" panose="02020603050405020304" pitchFamily="18" charset="0"/>
              </a:rPr>
              <a:t>Beerling</a:t>
            </a:r>
            <a:r>
              <a:rPr lang="en-US" altLang="en-US" dirty="0">
                <a:latin typeface="Times" panose="02020603050405020304" pitchFamily="18" charset="0"/>
              </a:rPr>
              <a:t>, P. J. Hearty, O. </a:t>
            </a:r>
            <a:r>
              <a:rPr lang="en-US" altLang="en-US" dirty="0" err="1">
                <a:latin typeface="Times" panose="02020603050405020304" pitchFamily="18" charset="0"/>
              </a:rPr>
              <a:t>Hoegh-Guldberg</a:t>
            </a:r>
            <a:r>
              <a:rPr lang="en-US" altLang="en-US" dirty="0">
                <a:latin typeface="Times" panose="02020603050405020304" pitchFamily="18" charset="0"/>
              </a:rPr>
              <a:t>, S. L. Hsu, C. Parmesan, J. </a:t>
            </a:r>
            <a:r>
              <a:rPr lang="en-US" altLang="en-US" dirty="0" err="1">
                <a:latin typeface="Times" panose="02020603050405020304" pitchFamily="18" charset="0"/>
              </a:rPr>
              <a:t>Rockstrom</a:t>
            </a:r>
            <a:r>
              <a:rPr lang="en-US" altLang="en-US" dirty="0">
                <a:latin typeface="Times" panose="02020603050405020304" pitchFamily="18" charset="0"/>
              </a:rPr>
              <a:t>, E. J. </a:t>
            </a:r>
            <a:r>
              <a:rPr lang="en-US" altLang="en-US" dirty="0" err="1">
                <a:latin typeface="Times" panose="02020603050405020304" pitchFamily="18" charset="0"/>
              </a:rPr>
              <a:t>Rohling</a:t>
            </a:r>
            <a:r>
              <a:rPr lang="en-US" altLang="en-US" dirty="0">
                <a:latin typeface="Times" panose="02020603050405020304" pitchFamily="18" charset="0"/>
              </a:rPr>
              <a:t>, J. Sachs, P. Smith, K. Steffen, L. Van </a:t>
            </a:r>
            <a:r>
              <a:rPr lang="en-US" altLang="en-US" dirty="0" err="1">
                <a:latin typeface="Times" panose="02020603050405020304" pitchFamily="18" charset="0"/>
              </a:rPr>
              <a:t>Susteren</a:t>
            </a:r>
            <a:r>
              <a:rPr lang="en-US" altLang="en-US" dirty="0">
                <a:latin typeface="Times" panose="02020603050405020304" pitchFamily="18" charset="0"/>
              </a:rPr>
              <a:t>, K. von </a:t>
            </a:r>
            <a:r>
              <a:rPr lang="en-US" altLang="en-US" dirty="0" err="1">
                <a:latin typeface="Times" panose="02020603050405020304" pitchFamily="18" charset="0"/>
              </a:rPr>
              <a:t>Schuckmann</a:t>
            </a:r>
            <a:r>
              <a:rPr lang="en-US" altLang="en-US" dirty="0">
                <a:latin typeface="Times" panose="02020603050405020304" pitchFamily="18" charset="0"/>
              </a:rPr>
              <a:t>, J. C. </a:t>
            </a:r>
            <a:r>
              <a:rPr lang="en-US" altLang="en-US" dirty="0" err="1">
                <a:latin typeface="Times" panose="02020603050405020304" pitchFamily="18" charset="0"/>
              </a:rPr>
              <a:t>Zachos</a:t>
            </a:r>
            <a:r>
              <a:rPr lang="en-US" altLang="en-US" dirty="0">
                <a:latin typeface="Times" panose="02020603050405020304" pitchFamily="18" charset="0"/>
              </a:rPr>
              <a:t>, Assessing "dangerous climate change": required reduction of carbon emissions to protect young people, future generations and nature. </a:t>
            </a:r>
            <a:r>
              <a:rPr lang="en-US" altLang="en-US" i="1" dirty="0" err="1">
                <a:latin typeface="Times" panose="02020603050405020304" pitchFamily="18" charset="0"/>
              </a:rPr>
              <a:t>PLoS </a:t>
            </a:r>
            <a:r>
              <a:rPr lang="en-US" altLang="en-US" i="1" dirty="0">
                <a:latin typeface="Times" panose="02020603050405020304" pitchFamily="18" charset="0"/>
              </a:rPr>
              <a:t>One </a:t>
            </a:r>
            <a:r>
              <a:rPr lang="en-US" altLang="en-US" dirty="0">
                <a:latin typeface="Times" panose="02020603050405020304" pitchFamily="18" charset="0"/>
              </a:rPr>
              <a:t>8, e81648 (2013)10.1371/journal.pone.0081648).</a:t>
            </a:r>
          </a:p>
          <a:p>
            <a:pPr marL="228600" indent="-228600">
              <a:buFont typeface="+mj-lt"/>
              <a:buAutoNum type="arabicPeriod"/>
            </a:pPr>
            <a:r>
              <a:rPr lang="en-US" altLang="en-US" dirty="0" err="1">
                <a:latin typeface="Times" panose="02020603050405020304" pitchFamily="18" charset="0"/>
              </a:rPr>
              <a:t>Lynas</a:t>
            </a:r>
            <a:r>
              <a:rPr lang="en-US" altLang="en-US" dirty="0">
                <a:latin typeface="Times" panose="02020603050405020304" pitchFamily="18" charset="0"/>
              </a:rPr>
              <a:t>, Mark. </a:t>
            </a:r>
            <a:r>
              <a:rPr lang="en-US" altLang="en-US" i="1" dirty="0">
                <a:latin typeface="Times" panose="02020603050405020304" pitchFamily="18" charset="0"/>
              </a:rPr>
              <a:t>Six Degrees: Our Future on a Hotter Planet</a:t>
            </a:r>
            <a:r>
              <a:rPr lang="en-US" altLang="en-US" dirty="0">
                <a:latin typeface="Times" panose="02020603050405020304" pitchFamily="18" charset="0"/>
              </a:rPr>
              <a:t>. Washington, D.C.: National Geographic, 2008. Drucken.</a:t>
            </a:r>
          </a:p>
          <a:p>
            <a:endParaRPr lang="en-US" altLang="en-US" dirty="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25</a:t>
            </a:fld>
            <a:endParaRPr lang="en-US" altLang="en-US" sz="1200"/>
          </a:p>
        </p:txBody>
      </p:sp>
    </p:spTree>
    <p:extLst>
      <p:ext uri="{BB962C8B-B14F-4D97-AF65-F5344CB8AC3E}">
        <p14:creationId xmlns:p14="http://schemas.microsoft.com/office/powerpoint/2010/main" val="308577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xfrm>
            <a:off x="381000" y="685800"/>
            <a:ext cx="6096000" cy="3429000"/>
          </a:xfrm>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latin typeface="+mn-lt"/>
                <a:ea typeface="+mn-ea"/>
                <a:cs typeface="+mn-cs"/>
              </a:rPr>
              <a:t>Ich möchte jedoch deutlich sein.  Eine Zukunft mit 3 bis 4 Grad Celsius ist immer noch sehr düster - vor allem für die schwächsten Nationen und Gemeinschaften der Welt, die die Auswirkungen des Klimawandels überproportional zu spüren bekommen. Wir müssen es besser machen. Viel besser.  Hier ist, was eine 3-4-Grad-Zukunft für unsere Welt bedeutet:  [Lesen Sie die Aufzählungspunkte auf der Folie].</a:t>
            </a:r>
          </a:p>
          <a:p>
            <a:endParaRPr lang="en-US" sz="1200" kern="1200" dirty="0">
              <a:solidFill>
                <a:schemeClr val="tx1"/>
              </a:solidFill>
              <a:latin typeface="+mn-lt"/>
              <a:ea typeface="+mn-ea"/>
              <a:cs typeface="+mn-cs"/>
            </a:endParaRPr>
          </a:p>
          <a:p>
            <a:endParaRPr lang="en-US" altLang="en-US" dirty="0">
              <a:latin typeface="Times" panose="02020603050405020304" pitchFamily="18" charset="0"/>
            </a:endParaRPr>
          </a:p>
        </p:txBody>
      </p:sp>
      <p:sp>
        <p:nvSpPr>
          <p:cNvPr id="890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0274B43-6B7F-44FC-AD37-BBBC914D4FE2}" type="slidenum">
              <a:rPr lang="en-US" altLang="en-US" sz="1200" smtClean="0"/>
              <a:pPr/>
              <a:t>26</a:t>
            </a:fld>
            <a:endParaRPr lang="en-US" altLang="en-US" sz="1200"/>
          </a:p>
        </p:txBody>
      </p:sp>
    </p:spTree>
    <p:extLst>
      <p:ext uri="{BB962C8B-B14F-4D97-AF65-F5344CB8AC3E}">
        <p14:creationId xmlns:p14="http://schemas.microsoft.com/office/powerpoint/2010/main" val="4258812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Ich möchte jedoch deutlich sein.  Eine Zukunft mit 2 bis 3 Grad ist immer noch sehr düster - vor allem für die schwächsten Nationen und Gemeinschaften der Welt, die die Auswirkungen des Klimawandels überproportional zu spüren bekommen. Wir müssen es besser machen. Viel besser.  Hier ist, was eine 2-3-Grad-Zukunft für unsere Welt bedeutet:  [Lesen Sie die Aufzählungspunkte auf der Folie].</a:t>
            </a:r>
          </a:p>
          <a:p>
            <a:r>
              <a:rPr lang="en-US" sz="1200" kern="1200" dirty="0">
                <a:solidFill>
                  <a:schemeClr val="tx1"/>
                </a:solidFill>
                <a:latin typeface="+mn-lt"/>
                <a:ea typeface="+mn-ea"/>
                <a:cs typeface="+mn-cs"/>
              </a:rPr>
              <a:t> </a:t>
            </a:r>
          </a:p>
          <a:p>
            <a:endParaRPr lang="en-US" altLang="en-US" b="0" baseline="0" dirty="0">
              <a:latin typeface="Times" panose="02020603050405020304" pitchFamily="18" charset="0"/>
            </a:endParaRPr>
          </a:p>
        </p:txBody>
      </p:sp>
      <p:sp>
        <p:nvSpPr>
          <p:cNvPr id="4" name="Slide Number Placeholder 3"/>
          <p:cNvSpPr>
            <a:spLocks noGrp="1"/>
          </p:cNvSpPr>
          <p:nvPr>
            <p:ph type="sldNum" sz="quarter" idx="10"/>
          </p:nvPr>
        </p:nvSpPr>
        <p:spPr/>
        <p:txBody>
          <a:bodyPr/>
          <a:lstStyle/>
          <a:p>
            <a:fld id="{ABA245A8-C2EA-3044-948A-2138C6AB82A2}" type="slidenum">
              <a:rPr lang="en-US" smtClean="0"/>
              <a:t>27</a:t>
            </a:fld>
            <a:endParaRPr lang="en-US"/>
          </a:p>
        </p:txBody>
      </p:sp>
    </p:spTree>
    <p:extLst>
      <p:ext uri="{BB962C8B-B14F-4D97-AF65-F5344CB8AC3E}">
        <p14:creationId xmlns:p14="http://schemas.microsoft.com/office/powerpoint/2010/main" val="377177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xfrm>
            <a:off x="381000" y="685800"/>
            <a:ext cx="6096000" cy="3429000"/>
          </a:xfrm>
          <a:ln/>
        </p:spPr>
      </p:sp>
      <p:sp>
        <p:nvSpPr>
          <p:cNvPr id="860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latin typeface="+mn-lt"/>
                <a:ea typeface="+mn-ea"/>
                <a:cs typeface="+mn-cs"/>
              </a:rPr>
              <a:t>Mit der Begrenzung der Erwärmung auf 2oC sind </a:t>
            </a:r>
            <a:r>
              <a:rPr lang="en-US" sz="1200" kern="1200" baseline="0" dirty="0">
                <a:solidFill>
                  <a:schemeClr val="tx1"/>
                </a:solidFill>
                <a:latin typeface="+mn-lt"/>
                <a:ea typeface="+mn-ea"/>
                <a:cs typeface="+mn-cs"/>
              </a:rPr>
              <a:t>Sie unserem erklärten Ziel sehr nahe gekommen und sollten sehr stolz auf den Fortschritt sein, den Sie gemacht haben!  Es gibt zwar immer noch einige schwerwiegende Auswirkungen, an die sich die Welt anpassen und auf die sie sich vorbereiten muss, aber die Auswirkungen sind VIEL weniger schwerwiegend, als wir es bei einem Business-as-usual-Szenario erlebt hätten.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Lassen Sie uns einen Blick auf die Auswirkungen werfen, die wir in einer 2oC-Welt erwarten würden: [Aufzählungspunkte auf der Folie lesen]</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Wir haben also einen weiten Weg zurückgelegt - aber in unserer letzten Runde von Vorschlägen bitte ich uns, tief zu graben und zu sehen, ob wir es noch besser machen können.  Viele der Insel- und Tiefseestaaten würden bei 2 Grad immer noch unter Wasser stehen. Um ihnen die beste Chance zum Überleben zu geben, müssen wir die Erwärmung auf 1,5 °C begrenzen.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Können wir das in unserer letzten Verhandlungsrunde erreichen?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Lassen Sie uns unser Bestes geben - die Welt schaut auf Sie!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[Wenn Sie die Verhandlungen fortsetzen, gehen Sie zurück zu den Folien 31+32 und wiederholen Sie die Schritte 2-4]</a:t>
            </a:r>
          </a:p>
        </p:txBody>
      </p:sp>
      <p:sp>
        <p:nvSpPr>
          <p:cNvPr id="860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1F817A1-BCEA-480D-888B-9E37206D114B}" type="slidenum">
              <a:rPr lang="en-US" altLang="en-US" sz="1200" smtClean="0"/>
              <a:pPr/>
              <a:t>28</a:t>
            </a:fld>
            <a:endParaRPr lang="en-US" altLang="en-US" sz="1200"/>
          </a:p>
        </p:txBody>
      </p:sp>
    </p:spTree>
    <p:extLst>
      <p:ext uri="{BB962C8B-B14F-4D97-AF65-F5344CB8AC3E}">
        <p14:creationId xmlns:p14="http://schemas.microsoft.com/office/powerpoint/2010/main" val="106086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xfrm>
            <a:off x="381000" y="685800"/>
            <a:ext cx="6096000" cy="3429000"/>
          </a:xfrm>
          <a:ln/>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Mit der Begrenzung der Erwärmung auf 1,5oC </a:t>
            </a:r>
            <a:r>
              <a:rPr lang="en-US" sz="1200" kern="1200" baseline="0" dirty="0">
                <a:solidFill>
                  <a:schemeClr val="tx1"/>
                </a:solidFill>
                <a:latin typeface="+mn-lt"/>
                <a:ea typeface="+mn-ea"/>
                <a:cs typeface="+mn-cs"/>
              </a:rPr>
              <a:t>haben Sie unser gemeinsames Ziel erreicht!  Das ist keine kleine Leistung und etwas, auf das wir alle stolz sein sollten.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Herzlichen Glückwunsch!!!  Wir sind zu einer Reihe von Maßnahmen gelangt, die die schlimmsten Auswirkungen des Klimawandels abwenden werden, insbesondere für die Schwächsten der Welt.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Es gibt zwar immer noch Auswirkungen, an die wir uns anpassen müssen, aber schauen Sie sich an, wie deutlich die Auswirkungen im Vergleich zu einem 4oC-Szenario der Erwärmung reduziert wurden: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[Überprüfen Sie die Aufzählungspunkte auf der Folie]</a:t>
            </a:r>
          </a:p>
        </p:txBody>
      </p:sp>
      <p:sp>
        <p:nvSpPr>
          <p:cNvPr id="839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A76D7F2-A588-4B0E-9FF5-32BF028766E2}" type="slidenum">
              <a:rPr lang="en-US" altLang="en-US" sz="1200" smtClean="0"/>
              <a:pPr/>
              <a:t>29</a:t>
            </a:fld>
            <a:endParaRPr lang="en-US" altLang="en-US" sz="1200"/>
          </a:p>
        </p:txBody>
      </p:sp>
    </p:spTree>
    <p:extLst>
      <p:ext uri="{BB962C8B-B14F-4D97-AF65-F5344CB8AC3E}">
        <p14:creationId xmlns:p14="http://schemas.microsoft.com/office/powerpoint/2010/main" val="11995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3</a:t>
            </a:fld>
            <a:endParaRPr lang="en-US"/>
          </a:p>
        </p:txBody>
      </p:sp>
    </p:spTree>
    <p:extLst>
      <p:ext uri="{BB962C8B-B14F-4D97-AF65-F5344CB8AC3E}">
        <p14:creationId xmlns:p14="http://schemas.microsoft.com/office/powerpoint/2010/main" val="263363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Skript</a:t>
            </a:r>
            <a:r>
              <a:rPr lang="en-US" dirty="0"/>
              <a:t>:</a:t>
            </a:r>
            <a:r>
              <a:rPr lang="en-US" baseline="0" dirty="0"/>
              <a:t> Aber woher kommt das ganze CO2? Irgendeine Idee? Diese Grafik zeigt die Quellen von CO2 vom Jahr 1860 bis 2016. Der Hauptverursacher von CO2-Emissionen sind die fossilen Brennstoffe Kohle (in braun), Öl (in schwarz) und Gas (in blau). Sie können sehen, dass es in den letzten 100 Jahren ein großes Wachstum bei Kohle, Öl und Gas gegeben hat. Im Vergleich dazu sind die Emissionen aus Landnutzungsänderungen, die in erster Linie aus der Abholzung von Wäldern stammen, nicht so stark gewachsen und möglicherweise sogar rückläufig. Andere Emissionen bestehen in erster Linie aus der Kalkkalkung für die Betonherstellung. </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a:t>
            </a:fld>
            <a:endParaRPr lang="en-US" altLang="en-US"/>
          </a:p>
        </p:txBody>
      </p:sp>
    </p:spTree>
    <p:extLst>
      <p:ext uri="{BB962C8B-B14F-4D97-AF65-F5344CB8AC3E}">
        <p14:creationId xmlns:p14="http://schemas.microsoft.com/office/powerpoint/2010/main" val="353669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chemeClr val="bg1"/>
                </a:solidFill>
              </a:rPr>
              <a:t>Skript</a:t>
            </a:r>
            <a:r>
              <a:rPr lang="en-US" sz="1200" dirty="0">
                <a:solidFill>
                  <a:schemeClr val="bg1"/>
                </a:solidFill>
              </a:rPr>
              <a:t>: Kohlendioxid ist </a:t>
            </a:r>
            <a:r>
              <a:rPr lang="en-US" sz="1200" baseline="0" dirty="0">
                <a:solidFill>
                  <a:schemeClr val="bg1"/>
                </a:solidFill>
              </a:rPr>
              <a:t>nicht </a:t>
            </a:r>
            <a:r>
              <a:rPr lang="en-US" sz="1200" dirty="0">
                <a:solidFill>
                  <a:schemeClr val="bg1"/>
                </a:solidFill>
              </a:rPr>
              <a:t>das </a:t>
            </a:r>
            <a:r>
              <a:rPr lang="en-US" sz="1200" baseline="0" dirty="0">
                <a:solidFill>
                  <a:schemeClr val="bg1"/>
                </a:solidFill>
              </a:rPr>
              <a:t>Einzige, das zum Klimawandel beiträgt. Es gibt auch verschiedene andere Treibhausgase. Hier sehen Sie den relativen Beitrag der verschiedenen Gase. In Orange und Rot sehen Sie den Beitrag, den CO2 durch fossile Brennstoffe und Landnutzung leistet, dann in Hellblau Methan (CH4), dann Lachgas (N2O) und die F-Gase. Die </a:t>
            </a:r>
            <a:r>
              <a:rPr lang="en-US" sz="1200" dirty="0">
                <a:solidFill>
                  <a:schemeClr val="bg1"/>
                </a:solidFill>
              </a:rPr>
              <a:t>Landwirtschaft trägt zu 50 % der globalen Methan (CH4)-Emissionen </a:t>
            </a:r>
            <a:r>
              <a:rPr lang="en-US" sz="1200" baseline="0" dirty="0">
                <a:solidFill>
                  <a:schemeClr val="bg1"/>
                </a:solidFill>
              </a:rPr>
              <a:t>und </a:t>
            </a:r>
            <a:r>
              <a:rPr lang="en-US" sz="1200" dirty="0">
                <a:solidFill>
                  <a:schemeClr val="bg1"/>
                </a:solidFill>
              </a:rPr>
              <a:t>zu 60 % der globalen Lachgas (N²0)-Emissionen bei. Die </a:t>
            </a:r>
            <a:r>
              <a:rPr lang="en-US" sz="1200" baseline="0" dirty="0">
                <a:solidFill>
                  <a:schemeClr val="bg1"/>
                </a:solidFill>
              </a:rPr>
              <a:t>Schwerindustrie und das verarbeitende Gewerbe sowie die Konsumgüterindustrie sind Quellen für N2O und F-Gase. </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6</a:t>
            </a:fld>
            <a:endParaRPr lang="en-US" altLang="en-US"/>
          </a:p>
        </p:txBody>
      </p:sp>
    </p:spTree>
    <p:extLst>
      <p:ext uri="{BB962C8B-B14F-4D97-AF65-F5344CB8AC3E}">
        <p14:creationId xmlns:p14="http://schemas.microsoft.com/office/powerpoint/2010/main" val="91226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Skript: </a:t>
            </a:r>
            <a:r>
              <a:rPr lang="en-US" sz="1200" dirty="0">
                <a:solidFill>
                  <a:schemeClr val="bg1"/>
                </a:solidFill>
              </a:rPr>
              <a:t>Wenn wir so weitermachen wie bisher, zeigen unsere besten Schätzungen, dass der Temperaturanstieg bis 2100 über 4 Grad Celsius betragen wird. Das sind 7,4 Grad Fahrenheit. Vergleichen Sie die fette Linie mit den gestrichelten Linien, wo unsere Klimaziele - 2 Grad und 1,5 Grad - in der Grafik stehen. </a:t>
            </a:r>
          </a:p>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7</a:t>
            </a:fld>
            <a:endParaRPr lang="en-US"/>
          </a:p>
        </p:txBody>
      </p:sp>
    </p:spTree>
    <p:extLst>
      <p:ext uri="{BB962C8B-B14F-4D97-AF65-F5344CB8AC3E}">
        <p14:creationId xmlns:p14="http://schemas.microsoft.com/office/powerpoint/2010/main" val="11232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xfrm>
            <a:off x="733425" y="630238"/>
            <a:ext cx="5610225" cy="3155950"/>
          </a:xfrm>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Times" pitchFamily="-109" charset="0"/>
                <a:ea typeface="ＭＳ Ｐゴシック" pitchFamily="-65" charset="-128"/>
                <a:cs typeface="ＭＳ Ｐゴシック" pitchFamily="-65" charset="-128"/>
              </a:rPr>
              <a:t>Skript</a:t>
            </a:r>
            <a:r>
              <a:rPr lang="en-US" sz="1200" kern="1200" dirty="0">
                <a:solidFill>
                  <a:schemeClr val="tx1"/>
                </a:solidFill>
                <a:effectLst/>
                <a:latin typeface="Times" pitchFamily="-109" charset="0"/>
                <a:ea typeface="ＭＳ Ｐゴシック" pitchFamily="-65" charset="-128"/>
                <a:cs typeface="ＭＳ Ｐゴシック" pitchFamily="-65" charset="-128"/>
              </a:rPr>
              <a:t>:</a:t>
            </a:r>
            <a:r>
              <a:rPr lang="en-US" sz="1200" kern="1200" baseline="0" dirty="0">
                <a:solidFill>
                  <a:schemeClr val="tx1"/>
                </a:solidFill>
                <a:effectLst/>
                <a:latin typeface="Times" pitchFamily="-109" charset="0"/>
                <a:ea typeface="ＭＳ Ｐゴシック" pitchFamily="-65" charset="-128"/>
                <a:cs typeface="ＭＳ Ｐゴシック" pitchFamily="-65" charset="-128"/>
              </a:rPr>
              <a:t> Wenn wir unseren Verbrauch an fossilen Brennstoffen nicht reduzieren, könnten wir bis zum Ende des Jahrhunderts schwerwiegende Auswirkungen erleben. Zum Beispiel</a:t>
            </a:r>
            <a:r>
              <a:rPr lang="is-IS" sz="1200" kern="1200" baseline="0" dirty="0">
                <a:solidFill>
                  <a:schemeClr val="tx1"/>
                </a:solidFill>
                <a:effectLst/>
                <a:latin typeface="Times" pitchFamily="-109" charset="0"/>
                <a:ea typeface="ＭＳ Ｐゴシック" pitchFamily="-65" charset="-128"/>
                <a:cs typeface="ＭＳ Ｐゴシック" pitchFamily="-65" charset="-128"/>
              </a:rPr>
              <a:t>...</a:t>
            </a:r>
            <a:endParaRPr lang="en-US" altLang="en-US" b="1" dirty="0">
              <a:latin typeface="Times" panose="02020603050405020304" pitchFamily="18" charset="0"/>
            </a:endParaRPr>
          </a:p>
          <a:p>
            <a:endParaRPr lang="en-US" altLang="en-US" b="1" dirty="0">
              <a:latin typeface="Times" panose="02020603050405020304" pitchFamily="18" charset="0"/>
            </a:endParaRPr>
          </a:p>
          <a:p>
            <a:r>
              <a:rPr lang="en-US" altLang="en-US" b="1" dirty="0">
                <a:latin typeface="Times" panose="02020603050405020304" pitchFamily="18" charset="0"/>
              </a:rPr>
              <a:t>Quellen</a:t>
            </a:r>
          </a:p>
          <a:p>
            <a:pPr marL="228600" indent="-228600">
              <a:buFont typeface="+mj-lt"/>
              <a:buAutoNum type="arabicPeriod"/>
            </a:pPr>
            <a:r>
              <a:rPr lang="en-US" altLang="en-US" dirty="0">
                <a:latin typeface="Times" panose="02020603050405020304" pitchFamily="18" charset="0"/>
              </a:rPr>
              <a:t>C. </a:t>
            </a:r>
            <a:r>
              <a:rPr lang="en-US" altLang="en-US" dirty="0" err="1">
                <a:latin typeface="Times" panose="02020603050405020304" pitchFamily="18" charset="0"/>
              </a:rPr>
              <a:t>Prudhomme</a:t>
            </a:r>
            <a:r>
              <a:rPr lang="en-US" altLang="en-US" dirty="0">
                <a:latin typeface="Times" panose="02020603050405020304" pitchFamily="18" charset="0"/>
              </a:rPr>
              <a:t>, I. </a:t>
            </a:r>
            <a:r>
              <a:rPr lang="en-US" altLang="en-US" dirty="0" err="1">
                <a:latin typeface="Times" panose="02020603050405020304" pitchFamily="18" charset="0"/>
              </a:rPr>
              <a:t>Giuntoli</a:t>
            </a:r>
            <a:r>
              <a:rPr lang="en-US" altLang="en-US" dirty="0">
                <a:latin typeface="Times" panose="02020603050405020304" pitchFamily="18" charset="0"/>
              </a:rPr>
              <a:t>, E. L. Robinson, D. B. Clark, N. W. Arnell, R. </a:t>
            </a:r>
            <a:r>
              <a:rPr lang="en-US" altLang="en-US" dirty="0" err="1">
                <a:latin typeface="Times" panose="02020603050405020304" pitchFamily="18" charset="0"/>
              </a:rPr>
              <a:t>Dankers</a:t>
            </a:r>
            <a:r>
              <a:rPr lang="en-US" altLang="en-US" dirty="0">
                <a:latin typeface="Times" panose="02020603050405020304" pitchFamily="18" charset="0"/>
              </a:rPr>
              <a:t>, B. M. </a:t>
            </a:r>
            <a:r>
              <a:rPr lang="en-US" altLang="en-US" dirty="0" err="1">
                <a:latin typeface="Times" panose="02020603050405020304" pitchFamily="18" charset="0"/>
              </a:rPr>
              <a:t>Fekete</a:t>
            </a:r>
            <a:r>
              <a:rPr lang="en-US" altLang="en-US" dirty="0">
                <a:latin typeface="Times" panose="02020603050405020304" pitchFamily="18" charset="0"/>
              </a:rPr>
              <a:t>, W. </a:t>
            </a:r>
            <a:r>
              <a:rPr lang="en-US" altLang="en-US" dirty="0" err="1">
                <a:latin typeface="Times" panose="02020603050405020304" pitchFamily="18" charset="0"/>
              </a:rPr>
              <a:t>Franssen</a:t>
            </a:r>
            <a:r>
              <a:rPr lang="en-US" altLang="en-US" dirty="0">
                <a:latin typeface="Times" panose="02020603050405020304" pitchFamily="18" charset="0"/>
              </a:rPr>
              <a:t>, D. </a:t>
            </a:r>
            <a:r>
              <a:rPr lang="en-US" altLang="en-US" dirty="0" err="1">
                <a:latin typeface="Times" panose="02020603050405020304" pitchFamily="18" charset="0"/>
              </a:rPr>
              <a:t>Gerten</a:t>
            </a:r>
            <a:r>
              <a:rPr lang="en-US" altLang="en-US" dirty="0">
                <a:latin typeface="Times" panose="02020603050405020304" pitchFamily="18" charset="0"/>
              </a:rPr>
              <a:t>, S. N. Gosling, S. </a:t>
            </a:r>
            <a:r>
              <a:rPr lang="en-US" altLang="en-US" dirty="0" err="1">
                <a:latin typeface="Times" panose="02020603050405020304" pitchFamily="18" charset="0"/>
              </a:rPr>
              <a:t>Hagemann</a:t>
            </a:r>
            <a:r>
              <a:rPr lang="en-US" altLang="en-US" dirty="0">
                <a:latin typeface="Times" panose="02020603050405020304" pitchFamily="18" charset="0"/>
              </a:rPr>
              <a:t>, D. M. Hannah, H. Kim, Y. Masaki, Y. Satoh, T. </a:t>
            </a:r>
            <a:r>
              <a:rPr lang="en-US" altLang="en-US" dirty="0" err="1">
                <a:latin typeface="Times" panose="02020603050405020304" pitchFamily="18" charset="0"/>
              </a:rPr>
              <a:t>Stacke</a:t>
            </a:r>
            <a:r>
              <a:rPr lang="en-US" altLang="en-US" dirty="0">
                <a:latin typeface="Times" panose="02020603050405020304" pitchFamily="18" charset="0"/>
              </a:rPr>
              <a:t>, Y. Wada, D. </a:t>
            </a:r>
            <a:r>
              <a:rPr lang="en-US" altLang="en-US" dirty="0" err="1">
                <a:latin typeface="Times" panose="02020603050405020304" pitchFamily="18" charset="0"/>
              </a:rPr>
              <a:t>Wisser</a:t>
            </a:r>
            <a:r>
              <a:rPr lang="en-US" altLang="en-US" dirty="0">
                <a:latin typeface="Times" panose="02020603050405020304" pitchFamily="18" charset="0"/>
              </a:rPr>
              <a:t>, Hydrological droughts in the 21st century, hotspots and uncertainties from a global </a:t>
            </a:r>
            <a:r>
              <a:rPr lang="en-US" altLang="en-US" dirty="0" err="1">
                <a:latin typeface="Times" panose="02020603050405020304" pitchFamily="18" charset="0"/>
              </a:rPr>
              <a:t>multimodel </a:t>
            </a:r>
            <a:r>
              <a:rPr lang="en-US" altLang="en-US" dirty="0">
                <a:latin typeface="Times" panose="02020603050405020304" pitchFamily="18" charset="0"/>
              </a:rPr>
              <a:t>ensemble experiment. </a:t>
            </a:r>
            <a:r>
              <a:rPr lang="en-US" altLang="en-US" i="1" dirty="0">
                <a:latin typeface="Times" panose="02020603050405020304" pitchFamily="18" charset="0"/>
              </a:rPr>
              <a:t>Proceedings of the National Academy of Sciences</a:t>
            </a:r>
            <a:r>
              <a:rPr lang="en-US" altLang="en-US" dirty="0">
                <a:latin typeface="Times" panose="02020603050405020304" pitchFamily="18" charset="0"/>
              </a:rPr>
              <a:t>, 111.9(2013): </a:t>
            </a:r>
            <a:r>
              <a:rPr lang="is-IS" altLang="en-US" dirty="0">
                <a:latin typeface="Times" panose="02020603050405020304" pitchFamily="18" charset="0"/>
              </a:rPr>
              <a:t>3262-3267</a:t>
            </a:r>
            <a:r>
              <a:rPr lang="en-US" altLang="en-US" dirty="0">
                <a:latin typeface="Times" panose="02020603050405020304" pitchFamily="18" charset="0"/>
              </a:rPr>
              <a:t>. </a:t>
            </a:r>
          </a:p>
          <a:p>
            <a:pPr marL="228600" indent="-228600">
              <a:buFont typeface="+mj-lt"/>
              <a:buAutoNum type="arabicPeriod"/>
            </a:pPr>
            <a:r>
              <a:rPr lang="en-US" altLang="en-US" dirty="0">
                <a:latin typeface="Times" panose="02020603050405020304" pitchFamily="18" charset="0"/>
              </a:rPr>
              <a:t>A. </a:t>
            </a:r>
            <a:r>
              <a:rPr lang="en-US" altLang="en-US" dirty="0" err="1">
                <a:latin typeface="Times" panose="02020603050405020304" pitchFamily="18" charset="0"/>
              </a:rPr>
              <a:t>Levermann</a:t>
            </a:r>
            <a:r>
              <a:rPr lang="en-US" altLang="en-US" dirty="0">
                <a:latin typeface="Times" panose="02020603050405020304" pitchFamily="18" charset="0"/>
              </a:rPr>
              <a:t>, P. U. Clark, B. </a:t>
            </a:r>
            <a:r>
              <a:rPr lang="en-US" altLang="en-US" dirty="0" err="1">
                <a:latin typeface="Times" panose="02020603050405020304" pitchFamily="18" charset="0"/>
              </a:rPr>
              <a:t>Marzeion</a:t>
            </a:r>
            <a:r>
              <a:rPr lang="en-US" altLang="en-US" dirty="0">
                <a:latin typeface="Times" panose="02020603050405020304" pitchFamily="18" charset="0"/>
              </a:rPr>
              <a:t>, G. A. Milne, D. Pollard, V. </a:t>
            </a:r>
            <a:r>
              <a:rPr lang="en-US" altLang="en-US" dirty="0" err="1">
                <a:latin typeface="Times" panose="02020603050405020304" pitchFamily="18" charset="0"/>
              </a:rPr>
              <a:t>Radic</a:t>
            </a:r>
            <a:r>
              <a:rPr lang="en-US" altLang="en-US" dirty="0">
                <a:latin typeface="Times" panose="02020603050405020304" pitchFamily="18" charset="0"/>
              </a:rPr>
              <a:t>, A. Robinson, The </a:t>
            </a:r>
            <a:r>
              <a:rPr lang="en-US" altLang="en-US" dirty="0" err="1">
                <a:latin typeface="Times" panose="02020603050405020304" pitchFamily="18" charset="0"/>
              </a:rPr>
              <a:t>multimillennial </a:t>
            </a:r>
            <a:r>
              <a:rPr lang="en-US" altLang="en-US" dirty="0">
                <a:latin typeface="Times" panose="02020603050405020304" pitchFamily="18" charset="0"/>
              </a:rPr>
              <a:t>sea-level commitment of global warming. </a:t>
            </a:r>
            <a:r>
              <a:rPr lang="en-US" altLang="en-US" i="1" dirty="0">
                <a:latin typeface="Times" panose="02020603050405020304" pitchFamily="18" charset="0"/>
              </a:rPr>
              <a:t>Proceedings of the National Academy of Sciences </a:t>
            </a:r>
            <a:r>
              <a:rPr lang="en-US" altLang="en-US" b="1" dirty="0">
                <a:latin typeface="Times" panose="02020603050405020304" pitchFamily="18" charset="0"/>
              </a:rPr>
              <a:t>110</a:t>
            </a:r>
            <a:r>
              <a:rPr lang="en-US" altLang="en-US" dirty="0">
                <a:latin typeface="Times" panose="02020603050405020304" pitchFamily="18" charset="0"/>
              </a:rPr>
              <a:t>, 13745-13750 (2013); online veröffentlicht </a:t>
            </a:r>
            <a:r>
              <a:rPr lang="en-US" altLang="en-US" dirty="0" err="1">
                <a:latin typeface="Times" panose="02020603050405020304" pitchFamily="18" charset="0"/>
              </a:rPr>
              <a:t>EpubAugust </a:t>
            </a:r>
            <a:r>
              <a:rPr lang="en-US" altLang="en-US" dirty="0">
                <a:latin typeface="Times" panose="02020603050405020304" pitchFamily="18" charset="0"/>
              </a:rPr>
              <a:t>20, 2013 (10.1073/pnas.1219414110).</a:t>
            </a:r>
          </a:p>
          <a:p>
            <a:pPr marL="228600" indent="-228600">
              <a:buFont typeface="+mj-lt"/>
              <a:buAutoNum type="arabicPeriod"/>
            </a:pPr>
            <a:r>
              <a:rPr lang="en-US" altLang="en-US" dirty="0">
                <a:latin typeface="Times" panose="02020603050405020304" pitchFamily="18" charset="0"/>
              </a:rPr>
              <a:t>S. Solomon, D. </a:t>
            </a:r>
            <a:r>
              <a:rPr lang="en-US" altLang="en-US" dirty="0" err="1">
                <a:latin typeface="Times" panose="02020603050405020304" pitchFamily="18" charset="0"/>
              </a:rPr>
              <a:t>Battisti</a:t>
            </a:r>
            <a:r>
              <a:rPr lang="en-US" altLang="en-US" dirty="0">
                <a:latin typeface="Times" panose="02020603050405020304" pitchFamily="18" charset="0"/>
              </a:rPr>
              <a:t>, S. C. </a:t>
            </a:r>
            <a:r>
              <a:rPr lang="en-US" altLang="en-US" dirty="0" err="1">
                <a:latin typeface="Times" panose="02020603050405020304" pitchFamily="18" charset="0"/>
              </a:rPr>
              <a:t>Doney</a:t>
            </a:r>
            <a:r>
              <a:rPr lang="en-US" altLang="en-US" dirty="0">
                <a:latin typeface="Times" panose="02020603050405020304" pitchFamily="18" charset="0"/>
              </a:rPr>
              <a:t>, K. </a:t>
            </a:r>
            <a:r>
              <a:rPr lang="en-US" altLang="en-US" dirty="0" err="1">
                <a:latin typeface="Times" panose="02020603050405020304" pitchFamily="18" charset="0"/>
              </a:rPr>
              <a:t>Hayhoe</a:t>
            </a:r>
            <a:r>
              <a:rPr lang="en-US" altLang="en-US" dirty="0">
                <a:latin typeface="Times" panose="02020603050405020304" pitchFamily="18" charset="0"/>
              </a:rPr>
              <a:t>, I. M. Held, D. P. </a:t>
            </a:r>
            <a:r>
              <a:rPr lang="en-US" altLang="en-US" dirty="0" err="1">
                <a:latin typeface="Times" panose="02020603050405020304" pitchFamily="18" charset="0"/>
              </a:rPr>
              <a:t>Lettenmaier</a:t>
            </a:r>
            <a:r>
              <a:rPr lang="en-US" altLang="en-US" dirty="0">
                <a:latin typeface="Times" panose="02020603050405020304" pitchFamily="18" charset="0"/>
              </a:rPr>
              <a:t>, D. Lobell, D. Matthews, R. </a:t>
            </a:r>
            <a:r>
              <a:rPr lang="en-US" altLang="en-US" dirty="0" err="1">
                <a:latin typeface="Times" panose="02020603050405020304" pitchFamily="18" charset="0"/>
              </a:rPr>
              <a:t>Pierrehumbert</a:t>
            </a:r>
            <a:r>
              <a:rPr lang="en-US" altLang="en-US" dirty="0">
                <a:latin typeface="Times" panose="02020603050405020304" pitchFamily="18" charset="0"/>
              </a:rPr>
              <a:t>, M. Raphael, R. </a:t>
            </a:r>
            <a:r>
              <a:rPr lang="en-US" altLang="en-US" dirty="0" err="1">
                <a:latin typeface="Times" panose="02020603050405020304" pitchFamily="18" charset="0"/>
              </a:rPr>
              <a:t>Richels</a:t>
            </a:r>
            <a:r>
              <a:rPr lang="en-US" altLang="en-US" dirty="0">
                <a:latin typeface="Times" panose="02020603050405020304" pitchFamily="18" charset="0"/>
              </a:rPr>
              <a:t>, T. L. Root, K. Steffen, C. Tebaldi, G. W. </a:t>
            </a:r>
            <a:r>
              <a:rPr lang="en-US" altLang="en-US" dirty="0" err="1">
                <a:latin typeface="Times" panose="02020603050405020304" pitchFamily="18" charset="0"/>
              </a:rPr>
              <a:t>Yohe</a:t>
            </a:r>
            <a:r>
              <a:rPr lang="en-US" altLang="en-US" dirty="0">
                <a:latin typeface="Times" panose="02020603050405020304" pitchFamily="18" charset="0"/>
              </a:rPr>
              <a:t>, </a:t>
            </a:r>
            <a:r>
              <a:rPr lang="en-US" altLang="en-US" i="1" dirty="0">
                <a:latin typeface="Times" panose="02020603050405020304" pitchFamily="18" charset="0"/>
              </a:rPr>
              <a:t>Climate stabilization targets: Emissions, concentrations, and impacts over decades to </a:t>
            </a:r>
            <a:r>
              <a:rPr lang="en-US" altLang="en-US" i="1" dirty="0" err="1">
                <a:latin typeface="Times" panose="02020603050405020304" pitchFamily="18" charset="0"/>
              </a:rPr>
              <a:t>millenia</a:t>
            </a:r>
            <a:r>
              <a:rPr lang="en-US" altLang="en-US" dirty="0">
                <a:latin typeface="Times" panose="02020603050405020304" pitchFamily="18" charset="0"/>
              </a:rPr>
              <a:t>. (National Academy of Sciences, Washington DC, 2010), S. 190.</a:t>
            </a:r>
          </a:p>
          <a:p>
            <a:pPr marL="228600" indent="-228600">
              <a:buFont typeface="+mj-lt"/>
              <a:buAutoNum type="arabicPeriod"/>
            </a:pPr>
            <a:r>
              <a:rPr lang="en-US" altLang="en-US" dirty="0">
                <a:latin typeface="Times" panose="02020603050405020304" pitchFamily="18" charset="0"/>
              </a:rPr>
              <a:t>J. Hansen, P. </a:t>
            </a:r>
            <a:r>
              <a:rPr lang="en-US" altLang="en-US" dirty="0" err="1">
                <a:latin typeface="Times" panose="02020603050405020304" pitchFamily="18" charset="0"/>
              </a:rPr>
              <a:t>Kharecha</a:t>
            </a:r>
            <a:r>
              <a:rPr lang="en-US" altLang="en-US" dirty="0">
                <a:latin typeface="Times" panose="02020603050405020304" pitchFamily="18" charset="0"/>
              </a:rPr>
              <a:t>, M. Sato, V. Masson-Delmotte, F. Ackerman, D. J. </a:t>
            </a:r>
            <a:r>
              <a:rPr lang="en-US" altLang="en-US" dirty="0" err="1">
                <a:latin typeface="Times" panose="02020603050405020304" pitchFamily="18" charset="0"/>
              </a:rPr>
              <a:t>Beerling</a:t>
            </a:r>
            <a:r>
              <a:rPr lang="en-US" altLang="en-US" dirty="0">
                <a:latin typeface="Times" panose="02020603050405020304" pitchFamily="18" charset="0"/>
              </a:rPr>
              <a:t>, P. J. Hearty, O. </a:t>
            </a:r>
            <a:r>
              <a:rPr lang="en-US" altLang="en-US" dirty="0" err="1">
                <a:latin typeface="Times" panose="02020603050405020304" pitchFamily="18" charset="0"/>
              </a:rPr>
              <a:t>Hoegh-Guldberg</a:t>
            </a:r>
            <a:r>
              <a:rPr lang="en-US" altLang="en-US" dirty="0">
                <a:latin typeface="Times" panose="02020603050405020304" pitchFamily="18" charset="0"/>
              </a:rPr>
              <a:t>, S. L. Hsu, C. Parmesan, J. </a:t>
            </a:r>
            <a:r>
              <a:rPr lang="en-US" altLang="en-US" dirty="0" err="1">
                <a:latin typeface="Times" panose="02020603050405020304" pitchFamily="18" charset="0"/>
              </a:rPr>
              <a:t>Rockstrom</a:t>
            </a:r>
            <a:r>
              <a:rPr lang="en-US" altLang="en-US" dirty="0">
                <a:latin typeface="Times" panose="02020603050405020304" pitchFamily="18" charset="0"/>
              </a:rPr>
              <a:t>, E. J. </a:t>
            </a:r>
            <a:r>
              <a:rPr lang="en-US" altLang="en-US" dirty="0" err="1">
                <a:latin typeface="Times" panose="02020603050405020304" pitchFamily="18" charset="0"/>
              </a:rPr>
              <a:t>Rohling</a:t>
            </a:r>
            <a:r>
              <a:rPr lang="en-US" altLang="en-US" dirty="0">
                <a:latin typeface="Times" panose="02020603050405020304" pitchFamily="18" charset="0"/>
              </a:rPr>
              <a:t>, J. Sachs, P. Smith, K. Steffen, L. Van </a:t>
            </a:r>
            <a:r>
              <a:rPr lang="en-US" altLang="en-US" dirty="0" err="1">
                <a:latin typeface="Times" panose="02020603050405020304" pitchFamily="18" charset="0"/>
              </a:rPr>
              <a:t>Susteren</a:t>
            </a:r>
            <a:r>
              <a:rPr lang="en-US" altLang="en-US" dirty="0">
                <a:latin typeface="Times" panose="02020603050405020304" pitchFamily="18" charset="0"/>
              </a:rPr>
              <a:t>, K. von </a:t>
            </a:r>
            <a:r>
              <a:rPr lang="en-US" altLang="en-US" dirty="0" err="1">
                <a:latin typeface="Times" panose="02020603050405020304" pitchFamily="18" charset="0"/>
              </a:rPr>
              <a:t>Schuckmann</a:t>
            </a:r>
            <a:r>
              <a:rPr lang="en-US" altLang="en-US" dirty="0">
                <a:latin typeface="Times" panose="02020603050405020304" pitchFamily="18" charset="0"/>
              </a:rPr>
              <a:t>, J. C. </a:t>
            </a:r>
            <a:r>
              <a:rPr lang="en-US" altLang="en-US" dirty="0" err="1">
                <a:latin typeface="Times" panose="02020603050405020304" pitchFamily="18" charset="0"/>
              </a:rPr>
              <a:t>Zachos</a:t>
            </a:r>
            <a:r>
              <a:rPr lang="en-US" altLang="en-US" dirty="0">
                <a:latin typeface="Times" panose="02020603050405020304" pitchFamily="18" charset="0"/>
              </a:rPr>
              <a:t>, Assessing "dangerous climate change": required reduction of carbon emissions to protect young people, future generations and nature. </a:t>
            </a:r>
            <a:r>
              <a:rPr lang="en-US" altLang="en-US" i="1" dirty="0" err="1">
                <a:latin typeface="Times" panose="02020603050405020304" pitchFamily="18" charset="0"/>
              </a:rPr>
              <a:t>PLoS </a:t>
            </a:r>
            <a:r>
              <a:rPr lang="en-US" altLang="en-US" i="1" dirty="0">
                <a:latin typeface="Times" panose="02020603050405020304" pitchFamily="18" charset="0"/>
              </a:rPr>
              <a:t>One </a:t>
            </a:r>
            <a:r>
              <a:rPr lang="en-US" altLang="en-US" dirty="0">
                <a:latin typeface="Times" panose="02020603050405020304" pitchFamily="18" charset="0"/>
              </a:rPr>
              <a:t>8, e81648 (2013)10.1371/journal.pone.0081648).</a:t>
            </a:r>
          </a:p>
          <a:p>
            <a:pPr marL="228600" indent="-228600">
              <a:buFont typeface="+mj-lt"/>
              <a:buAutoNum type="arabicPeriod"/>
            </a:pPr>
            <a:r>
              <a:rPr lang="en-US" altLang="en-US" dirty="0" err="1">
                <a:latin typeface="Times" panose="02020603050405020304" pitchFamily="18" charset="0"/>
              </a:rPr>
              <a:t>Lynas</a:t>
            </a:r>
            <a:r>
              <a:rPr lang="en-US" altLang="en-US" dirty="0">
                <a:latin typeface="Times" panose="02020603050405020304" pitchFamily="18" charset="0"/>
              </a:rPr>
              <a:t>, Mark. </a:t>
            </a:r>
            <a:r>
              <a:rPr lang="en-US" altLang="en-US" i="1" dirty="0">
                <a:latin typeface="Times" panose="02020603050405020304" pitchFamily="18" charset="0"/>
              </a:rPr>
              <a:t>Six Degrees: Our Future on a Hotter Planet</a:t>
            </a:r>
            <a:r>
              <a:rPr lang="en-US" altLang="en-US" dirty="0">
                <a:latin typeface="Times" panose="02020603050405020304" pitchFamily="18" charset="0"/>
              </a:rPr>
              <a:t>. Washington, D.C.: National Geographic, 2008. Drucken.</a:t>
            </a:r>
            <a:br>
              <a:rPr lang="en-US" altLang="en-US" dirty="0">
                <a:latin typeface="Times" panose="02020603050405020304" pitchFamily="18" charset="0"/>
              </a:rPr>
            </a:br>
            <a:r>
              <a:rPr lang="en-US" altLang="en-US" dirty="0">
                <a:latin typeface="Times" panose="02020603050405020304" pitchFamily="18" charset="0"/>
              </a:rPr>
              <a:t/>
            </a:r>
            <a:br>
              <a:rPr lang="en-US" altLang="en-US" dirty="0">
                <a:latin typeface="Times" panose="02020603050405020304" pitchFamily="18" charset="0"/>
              </a:rPr>
            </a:br>
            <a:r>
              <a:rPr lang="en-US" altLang="en-US" dirty="0">
                <a:latin typeface="Times" panose="02020603050405020304" pitchFamily="18" charset="0"/>
              </a:rPr>
              <a:t>7. </a:t>
            </a:r>
            <a:r>
              <a:rPr lang="en-US" sz="1200" kern="1200" dirty="0">
                <a:solidFill>
                  <a:schemeClr val="tx1"/>
                </a:solidFill>
                <a:effectLst/>
                <a:latin typeface="+mn-lt"/>
                <a:ea typeface="+mn-ea"/>
                <a:cs typeface="+mn-cs"/>
              </a:rPr>
              <a:t>P. Wester, A. Mishra, A. Mukherji, A. B. Shrestha (eds) (2019) The Hindu Kush Himalaya Assessment-Mountains, Climate Change, Sustainability and People. Springer Nature Schweiz AG, Cham. </a:t>
            </a:r>
            <a:endParaRPr lang="en-US" dirty="0"/>
          </a:p>
          <a:p>
            <a:pPr marL="228600" indent="-228600">
              <a:buFont typeface="+mj-lt"/>
              <a:buAutoNum type="arabicPeriod"/>
            </a:pPr>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8</a:t>
            </a:fld>
            <a:endParaRPr lang="en-US" altLang="en-US" sz="1200"/>
          </a:p>
        </p:txBody>
      </p:sp>
    </p:spTree>
    <p:extLst>
      <p:ext uri="{BB962C8B-B14F-4D97-AF65-F5344CB8AC3E}">
        <p14:creationId xmlns:p14="http://schemas.microsoft.com/office/powerpoint/2010/main" val="318285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Skript</a:t>
            </a:r>
            <a:r>
              <a:rPr lang="en-US" dirty="0"/>
              <a:t>: So </a:t>
            </a:r>
            <a:r>
              <a:rPr lang="en-US" baseline="0" dirty="0"/>
              <a:t>würde das britische Parlamentsgebäude mit Big Ben bei einer </a:t>
            </a:r>
            <a:r>
              <a:rPr lang="fr-FR" baseline="0" dirty="0" err="1"/>
              <a:t>Erwärmung von </a:t>
            </a:r>
            <a:r>
              <a:rPr lang="en-US" baseline="0" dirty="0"/>
              <a:t>4 </a:t>
            </a:r>
            <a:r>
              <a:rPr lang="fr-FR" baseline="0" dirty="0" err="1"/>
              <a:t>Grad </a:t>
            </a:r>
            <a:r>
              <a:rPr lang="fr-FR" baseline="0" dirty="0"/>
              <a:t>Celsius aussehen.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9</a:t>
            </a:fld>
            <a:endParaRPr lang="en-US"/>
          </a:p>
        </p:txBody>
      </p:sp>
    </p:spTree>
    <p:extLst>
      <p:ext uri="{BB962C8B-B14F-4D97-AF65-F5344CB8AC3E}">
        <p14:creationId xmlns:p14="http://schemas.microsoft.com/office/powerpoint/2010/main" val="23819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10</a:t>
            </a:fld>
            <a:endParaRPr lang="en-US"/>
          </a:p>
        </p:txBody>
      </p:sp>
    </p:spTree>
    <p:extLst>
      <p:ext uri="{BB962C8B-B14F-4D97-AF65-F5344CB8AC3E}">
        <p14:creationId xmlns:p14="http://schemas.microsoft.com/office/powerpoint/2010/main" val="2165709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Whit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DE2B94-2478-0049-BB83-08DA3B519B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686"/>
            <a:ext cx="12303945" cy="6965776"/>
          </a:xfrm>
          <a:prstGeom prst="rect">
            <a:avLst/>
          </a:prstGeom>
        </p:spPr>
      </p:pic>
      <p:sp>
        <p:nvSpPr>
          <p:cNvPr id="8" name="Title 1">
            <a:extLst>
              <a:ext uri="{FF2B5EF4-FFF2-40B4-BE49-F238E27FC236}">
                <a16:creationId xmlns:a16="http://schemas.microsoft.com/office/drawing/2014/main" xmlns="" id="{EF346857-5742-884D-9E9B-F1A6BA2E49E1}"/>
              </a:ext>
            </a:extLst>
          </p:cNvPr>
          <p:cNvSpPr>
            <a:spLocks noGrp="1"/>
          </p:cNvSpPr>
          <p:nvPr>
            <p:ph type="ctrTitle" hasCustomPrompt="1"/>
          </p:nvPr>
        </p:nvSpPr>
        <p:spPr>
          <a:xfrm>
            <a:off x="911389" y="781876"/>
            <a:ext cx="6695359" cy="2319132"/>
          </a:xfrm>
        </p:spPr>
        <p:txBody>
          <a:bodyPr anchor="ctr">
            <a:normAutofit/>
          </a:bodyPr>
          <a:lstStyle>
            <a:lvl1pPr algn="l">
              <a:defRPr sz="4800" b="1" i="0">
                <a:solidFill>
                  <a:srgbClr val="FFC000"/>
                </a:solidFill>
                <a:latin typeface="Helvetica" pitchFamily="2" charset="0"/>
              </a:defRPr>
            </a:lvl1pPr>
          </a:lstStyle>
          <a:p>
            <a:r>
              <a:rPr lang="en-US" dirty="0"/>
              <a:t>Click to edit Master Slide title</a:t>
            </a:r>
          </a:p>
        </p:txBody>
      </p:sp>
      <p:sp>
        <p:nvSpPr>
          <p:cNvPr id="9" name="Subtitle 2">
            <a:extLst>
              <a:ext uri="{FF2B5EF4-FFF2-40B4-BE49-F238E27FC236}">
                <a16:creationId xmlns:a16="http://schemas.microsoft.com/office/drawing/2014/main" xmlns="" id="{F6E66ACE-5A69-6648-B04D-6A23B6D609CD}"/>
              </a:ext>
            </a:extLst>
          </p:cNvPr>
          <p:cNvSpPr>
            <a:spLocks noGrp="1"/>
          </p:cNvSpPr>
          <p:nvPr>
            <p:ph type="subTitle" idx="1" hasCustomPrompt="1"/>
          </p:nvPr>
        </p:nvSpPr>
        <p:spPr>
          <a:xfrm>
            <a:off x="911389" y="3267350"/>
            <a:ext cx="6695359" cy="1655762"/>
          </a:xfrm>
        </p:spPr>
        <p:txBody>
          <a:bodyPr>
            <a:normAutofit/>
          </a:bodyPr>
          <a:lstStyle>
            <a:lvl1pPr marL="0" indent="0" algn="l">
              <a:buNone/>
              <a:defRPr sz="3000" b="0" i="0">
                <a:solidFill>
                  <a:schemeClr val="bg1"/>
                </a:solidFill>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Slide subtitle</a:t>
            </a:r>
          </a:p>
        </p:txBody>
      </p:sp>
      <p:cxnSp>
        <p:nvCxnSpPr>
          <p:cNvPr id="12" name="Straight Connector 11">
            <a:extLst>
              <a:ext uri="{FF2B5EF4-FFF2-40B4-BE49-F238E27FC236}">
                <a16:creationId xmlns:a16="http://schemas.microsoft.com/office/drawing/2014/main" xmlns="" id="{7FE35752-FE8F-7A42-B8D7-BACBFD8E54A3}"/>
              </a:ext>
            </a:extLst>
          </p:cNvPr>
          <p:cNvCxnSpPr/>
          <p:nvPr userDrawn="1"/>
        </p:nvCxnSpPr>
        <p:spPr>
          <a:xfrm>
            <a:off x="1046922" y="2902225"/>
            <a:ext cx="77922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9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8B335-9F36-6142-86EA-56DAA66C2FF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DFB150F-89F7-C947-B0F2-8CB574ADE86F}"/>
              </a:ext>
            </a:extLst>
          </p:cNvPr>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72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29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BCA2304A-8663-B44E-B9CE-BBFA2535BC2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29060"/>
          <a:stretch/>
        </p:blipFill>
        <p:spPr>
          <a:xfrm>
            <a:off x="-19051" y="2021203"/>
            <a:ext cx="12277725" cy="4865077"/>
          </a:xfrm>
          <a:prstGeom prst="rect">
            <a:avLst/>
          </a:prstGeom>
        </p:spPr>
      </p:pic>
      <p:sp>
        <p:nvSpPr>
          <p:cNvPr id="2" name="Title 1">
            <a:extLst>
              <a:ext uri="{FF2B5EF4-FFF2-40B4-BE49-F238E27FC236}">
                <a16:creationId xmlns:a16="http://schemas.microsoft.com/office/drawing/2014/main" xmlns="" id="{7A842174-B19C-364C-B0B2-4507242E3F9F}"/>
              </a:ext>
            </a:extLst>
          </p:cNvPr>
          <p:cNvSpPr>
            <a:spLocks noGrp="1"/>
          </p:cNvSpPr>
          <p:nvPr>
            <p:ph type="title"/>
          </p:nvPr>
        </p:nvSpPr>
        <p:spPr/>
        <p:txBody>
          <a:bodyPr/>
          <a:lstStyle>
            <a:lvl1pPr>
              <a:defRPr b="1" i="0">
                <a:solidFill>
                  <a:schemeClr val="tx1">
                    <a:lumMod val="75000"/>
                    <a:lumOff val="25000"/>
                  </a:schemeClr>
                </a:solidFill>
                <a:latin typeface="Helvetica" pitchFamily="2" charset="0"/>
              </a:defRPr>
            </a:lvl1pPr>
          </a:lstStyle>
          <a:p>
            <a:r>
              <a:rPr lang="en-US"/>
              <a:t>Click to edit Master title style</a:t>
            </a:r>
            <a:endParaRPr lang="en-US" dirty="0"/>
          </a:p>
        </p:txBody>
      </p:sp>
      <p:pic>
        <p:nvPicPr>
          <p:cNvPr id="8" name="Content Placeholder 6">
            <a:extLst>
              <a:ext uri="{FF2B5EF4-FFF2-40B4-BE49-F238E27FC236}">
                <a16:creationId xmlns:a16="http://schemas.microsoft.com/office/drawing/2014/main" xmlns="" id="{C52F9075-3E96-D143-8BFC-8B1276C55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
        <p:nvSpPr>
          <p:cNvPr id="10" name="Text Placeholder 9">
            <a:extLst>
              <a:ext uri="{FF2B5EF4-FFF2-40B4-BE49-F238E27FC236}">
                <a16:creationId xmlns:a16="http://schemas.microsoft.com/office/drawing/2014/main" xmlns="" id="{6E366F55-092A-9B41-B112-DD3743D17DF4}"/>
              </a:ext>
            </a:extLst>
          </p:cNvPr>
          <p:cNvSpPr>
            <a:spLocks noGrp="1"/>
          </p:cNvSpPr>
          <p:nvPr>
            <p:ph type="body" sz="quarter" idx="13"/>
          </p:nvPr>
        </p:nvSpPr>
        <p:spPr>
          <a:xfrm>
            <a:off x="838200" y="2378075"/>
            <a:ext cx="10515600" cy="3473450"/>
          </a:xfrm>
        </p:spPr>
        <p:txBody>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0CD4B30D-B216-DB48-A016-619AFACC141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xmlns=""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xmlns=""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40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Blue Background/Text 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DFE3B78A-C3E9-7740-ACBE-843BEE7B10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8824" t="28824"/>
          <a:stretch/>
        </p:blipFill>
        <p:spPr>
          <a:xfrm>
            <a:off x="-26505" y="0"/>
            <a:ext cx="12284765" cy="6858000"/>
          </a:xfrm>
          <a:prstGeom prst="rect">
            <a:avLst/>
          </a:prstGeom>
        </p:spPr>
      </p:pic>
      <p:sp>
        <p:nvSpPr>
          <p:cNvPr id="10" name="Text Placeholder 5">
            <a:extLst>
              <a:ext uri="{FF2B5EF4-FFF2-40B4-BE49-F238E27FC236}">
                <a16:creationId xmlns:a16="http://schemas.microsoft.com/office/drawing/2014/main" xmlns="" id="{163F7AE6-A5CF-1741-9ABA-D16956EE3C4C}"/>
              </a:ext>
            </a:extLst>
          </p:cNvPr>
          <p:cNvSpPr>
            <a:spLocks noGrp="1"/>
          </p:cNvSpPr>
          <p:nvPr>
            <p:ph type="body" sz="quarter" idx="12"/>
          </p:nvPr>
        </p:nvSpPr>
        <p:spPr>
          <a:xfrm>
            <a:off x="6406660" y="1404730"/>
            <a:ext cx="5228299" cy="46190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a:extLst>
              <a:ext uri="{FF2B5EF4-FFF2-40B4-BE49-F238E27FC236}">
                <a16:creationId xmlns:a16="http://schemas.microsoft.com/office/drawing/2014/main" xmlns="" id="{F60AE409-6B6B-CC45-8860-5F1D67E328A9}"/>
              </a:ext>
            </a:extLst>
          </p:cNvPr>
          <p:cNvSpPr>
            <a:spLocks noGrp="1"/>
          </p:cNvSpPr>
          <p:nvPr>
            <p:ph type="body" sz="quarter" idx="13"/>
          </p:nvPr>
        </p:nvSpPr>
        <p:spPr>
          <a:xfrm>
            <a:off x="466722" y="1404730"/>
            <a:ext cx="5316637" cy="46190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561D046E-CC09-8640-B369-6E42E12B47A5}"/>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73001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Blue Background/Text 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DFE3B78A-C3E9-7740-ACBE-843BEE7B10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8824" t="28824"/>
          <a:stretch/>
        </p:blipFill>
        <p:spPr>
          <a:xfrm>
            <a:off x="-26505" y="0"/>
            <a:ext cx="12284765" cy="6858000"/>
          </a:xfrm>
          <a:prstGeom prst="rect">
            <a:avLst/>
          </a:prstGeom>
        </p:spPr>
      </p:pic>
      <p:sp>
        <p:nvSpPr>
          <p:cNvPr id="12" name="Text Placeholder 5">
            <a:extLst>
              <a:ext uri="{FF2B5EF4-FFF2-40B4-BE49-F238E27FC236}">
                <a16:creationId xmlns:a16="http://schemas.microsoft.com/office/drawing/2014/main" xmlns="" id="{E698E736-4DD4-2C4D-B44A-263F86800A1B}"/>
              </a:ext>
            </a:extLst>
          </p:cNvPr>
          <p:cNvSpPr>
            <a:spLocks noGrp="1"/>
          </p:cNvSpPr>
          <p:nvPr>
            <p:ph type="body" sz="quarter" idx="12"/>
          </p:nvPr>
        </p:nvSpPr>
        <p:spPr>
          <a:xfrm>
            <a:off x="6406660" y="698756"/>
            <a:ext cx="5228299" cy="53250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a:extLst>
              <a:ext uri="{FF2B5EF4-FFF2-40B4-BE49-F238E27FC236}">
                <a16:creationId xmlns:a16="http://schemas.microsoft.com/office/drawing/2014/main" xmlns="" id="{92E74E7C-03D1-974D-A20A-98738FDF95EE}"/>
              </a:ext>
            </a:extLst>
          </p:cNvPr>
          <p:cNvSpPr>
            <a:spLocks noGrp="1"/>
          </p:cNvSpPr>
          <p:nvPr>
            <p:ph type="body" sz="quarter" idx="13"/>
          </p:nvPr>
        </p:nvSpPr>
        <p:spPr>
          <a:xfrm>
            <a:off x="466722" y="1815548"/>
            <a:ext cx="5316637" cy="42082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E230E88-2101-D14C-A85E-AFA047F5312D}"/>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15469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amp; White/Text Right">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xmlns="" id="{2E4C28E5-9D1A-FF4C-AC4A-CDC3AD10D3E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654"/>
          <a:stretch/>
        </p:blipFill>
        <p:spPr>
          <a:xfrm>
            <a:off x="6042991" y="0"/>
            <a:ext cx="6139275" cy="6858000"/>
          </a:xfrm>
          <a:prstGeom prst="rect">
            <a:avLst/>
          </a:prstGeom>
        </p:spPr>
      </p:pic>
      <p:sp>
        <p:nvSpPr>
          <p:cNvPr id="25" name="Text Placeholder 5">
            <a:extLst>
              <a:ext uri="{FF2B5EF4-FFF2-40B4-BE49-F238E27FC236}">
                <a16:creationId xmlns:a16="http://schemas.microsoft.com/office/drawing/2014/main" xmlns="" id="{9EF74550-9853-8D4F-891B-1BEA2FF6D9B7}"/>
              </a:ext>
            </a:extLst>
          </p:cNvPr>
          <p:cNvSpPr>
            <a:spLocks noGrp="1"/>
          </p:cNvSpPr>
          <p:nvPr>
            <p:ph type="body" sz="quarter" idx="12"/>
          </p:nvPr>
        </p:nvSpPr>
        <p:spPr>
          <a:xfrm>
            <a:off x="6406660" y="698757"/>
            <a:ext cx="5228299" cy="53250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a:extLst>
              <a:ext uri="{FF2B5EF4-FFF2-40B4-BE49-F238E27FC236}">
                <a16:creationId xmlns:a16="http://schemas.microsoft.com/office/drawing/2014/main" xmlns="" id="{592A1848-2E52-EC41-A908-950E304A1AEF}"/>
              </a:ext>
            </a:extLst>
          </p:cNvPr>
          <p:cNvSpPr>
            <a:spLocks noGrp="1"/>
          </p:cNvSpPr>
          <p:nvPr>
            <p:ph type="body" sz="quarter" idx="13"/>
          </p:nvPr>
        </p:nvSpPr>
        <p:spPr>
          <a:xfrm>
            <a:off x="466722" y="1815548"/>
            <a:ext cx="5316637" cy="42082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1">
            <a:extLst>
              <a:ext uri="{FF2B5EF4-FFF2-40B4-BE49-F238E27FC236}">
                <a16:creationId xmlns:a16="http://schemas.microsoft.com/office/drawing/2014/main" xmlns="" id="{8C1A196A-C860-1548-99D9-146F93724224}"/>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31243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ue &amp; Whit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376B6C47-266E-A24B-8C7F-8E39FD7D06C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654"/>
          <a:stretch/>
        </p:blipFill>
        <p:spPr>
          <a:xfrm>
            <a:off x="1" y="0"/>
            <a:ext cx="6082748" cy="6858000"/>
          </a:xfrm>
          <a:prstGeom prst="rect">
            <a:avLst/>
          </a:prstGeom>
        </p:spPr>
      </p:pic>
      <p:sp>
        <p:nvSpPr>
          <p:cNvPr id="18" name="Text Placeholder 5">
            <a:extLst>
              <a:ext uri="{FF2B5EF4-FFF2-40B4-BE49-F238E27FC236}">
                <a16:creationId xmlns:a16="http://schemas.microsoft.com/office/drawing/2014/main" xmlns="" id="{E7F5137E-D8E9-F747-8017-A29A6B55158A}"/>
              </a:ext>
            </a:extLst>
          </p:cNvPr>
          <p:cNvSpPr>
            <a:spLocks noGrp="1"/>
          </p:cNvSpPr>
          <p:nvPr>
            <p:ph type="body" sz="quarter" idx="12"/>
          </p:nvPr>
        </p:nvSpPr>
        <p:spPr>
          <a:xfrm>
            <a:off x="6406660" y="698757"/>
            <a:ext cx="5228299" cy="532501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5">
            <a:extLst>
              <a:ext uri="{FF2B5EF4-FFF2-40B4-BE49-F238E27FC236}">
                <a16:creationId xmlns:a16="http://schemas.microsoft.com/office/drawing/2014/main" xmlns="" id="{D944EFA8-4836-BF42-8781-1C24E55EC913}"/>
              </a:ext>
            </a:extLst>
          </p:cNvPr>
          <p:cNvSpPr>
            <a:spLocks noGrp="1"/>
          </p:cNvSpPr>
          <p:nvPr>
            <p:ph type="body" sz="quarter" idx="13"/>
          </p:nvPr>
        </p:nvSpPr>
        <p:spPr>
          <a:xfrm>
            <a:off x="466722" y="1815548"/>
            <a:ext cx="5316637" cy="42082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a:extLst>
              <a:ext uri="{FF2B5EF4-FFF2-40B4-BE49-F238E27FC236}">
                <a16:creationId xmlns:a16="http://schemas.microsoft.com/office/drawing/2014/main" xmlns="" id="{C5F58FE6-4DCA-4D41-9CF8-22180A4FF675}"/>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93780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BCA2304A-8663-B44E-B9CE-BBFA2535BC2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8484" t="29060"/>
          <a:stretch/>
        </p:blipFill>
        <p:spPr>
          <a:xfrm>
            <a:off x="0" y="1416846"/>
            <a:ext cx="12191999" cy="5441154"/>
          </a:xfrm>
          <a:prstGeom prst="rect">
            <a:avLst/>
          </a:prstGeom>
        </p:spPr>
      </p:pic>
      <p:sp>
        <p:nvSpPr>
          <p:cNvPr id="6" name="Title 1">
            <a:extLst>
              <a:ext uri="{FF2B5EF4-FFF2-40B4-BE49-F238E27FC236}">
                <a16:creationId xmlns:a16="http://schemas.microsoft.com/office/drawing/2014/main" xmlns="" id="{CE4E7A3D-014E-924A-BB63-7421F5433EFB}"/>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chemeClr val="tx1">
                    <a:lumMod val="65000"/>
                    <a:lumOff val="35000"/>
                  </a:schemeClr>
                </a:solidFill>
                <a:latin typeface="Helvetica" pitchFamily="2" charset="0"/>
                <a:cs typeface="Helvetica" pitchFamily="2"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xmlns="" id="{DD5FEB4A-7614-CB42-BCEF-CF474F8DA2B6}"/>
              </a:ext>
            </a:extLst>
          </p:cNvPr>
          <p:cNvSpPr>
            <a:spLocks noGrp="1"/>
          </p:cNvSpPr>
          <p:nvPr>
            <p:ph idx="1"/>
          </p:nvPr>
        </p:nvSpPr>
        <p:spPr>
          <a:xfrm>
            <a:off x="466722" y="1643270"/>
            <a:ext cx="11261452" cy="4380500"/>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028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with Title (Indenta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B174CA8-30C0-7543-94A0-EAF3583ADE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04825"/>
          </a:xfrm>
          <a:prstGeom prst="rect">
            <a:avLst/>
          </a:prstGeom>
        </p:spPr>
      </p:pic>
      <p:pic>
        <p:nvPicPr>
          <p:cNvPr id="7" name="Picture 6">
            <a:extLst>
              <a:ext uri="{FF2B5EF4-FFF2-40B4-BE49-F238E27FC236}">
                <a16:creationId xmlns:a16="http://schemas.microsoft.com/office/drawing/2014/main" xmlns="" id="{DA3A3B43-384D-3644-BD75-940000C25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3175"/>
            <a:ext cx="12192000" cy="504825"/>
          </a:xfrm>
          <a:prstGeom prst="rect">
            <a:avLst/>
          </a:prstGeom>
        </p:spPr>
      </p:pic>
      <p:pic>
        <p:nvPicPr>
          <p:cNvPr id="11" name="Content Placeholder 6">
            <a:extLst>
              <a:ext uri="{FF2B5EF4-FFF2-40B4-BE49-F238E27FC236}">
                <a16:creationId xmlns:a16="http://schemas.microsoft.com/office/drawing/2014/main" xmlns="" id="{AA2C29F1-4368-734D-9F76-2811EBD418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53624" y="6411635"/>
            <a:ext cx="1029073" cy="387903"/>
          </a:xfrm>
          <a:prstGeom prst="rect">
            <a:avLst/>
          </a:prstGeom>
        </p:spPr>
      </p:pic>
      <p:sp>
        <p:nvSpPr>
          <p:cNvPr id="8" name="Title 1">
            <a:extLst>
              <a:ext uri="{FF2B5EF4-FFF2-40B4-BE49-F238E27FC236}">
                <a16:creationId xmlns:a16="http://schemas.microsoft.com/office/drawing/2014/main" xmlns="" id="{F5DE7143-10B3-D14A-9898-C00C2D1296ED}"/>
              </a:ext>
            </a:extLst>
          </p:cNvPr>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xmlns="" id="{13213689-9E3D-F54E-AB47-5596BE869809}"/>
              </a:ext>
            </a:extLst>
          </p:cNvPr>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14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with Title (Indentations)">
    <p:spTree>
      <p:nvGrpSpPr>
        <p:cNvPr id="1" name=""/>
        <p:cNvGrpSpPr/>
        <p:nvPr/>
      </p:nvGrpSpPr>
      <p:grpSpPr>
        <a:xfrm>
          <a:off x="0" y="0"/>
          <a:ext cx="0" cy="0"/>
          <a:chOff x="0" y="0"/>
          <a:chExt cx="0" cy="0"/>
        </a:xfrm>
      </p:grpSpPr>
      <p:sp>
        <p:nvSpPr>
          <p:cNvPr id="10" name="Title 1"/>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xmlns="" id="{AB174CA8-30C0-7543-94A0-EAF3583ADE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04825"/>
          </a:xfrm>
          <a:prstGeom prst="rect">
            <a:avLst/>
          </a:prstGeom>
        </p:spPr>
      </p:pic>
      <p:pic>
        <p:nvPicPr>
          <p:cNvPr id="7" name="Picture 6">
            <a:extLst>
              <a:ext uri="{FF2B5EF4-FFF2-40B4-BE49-F238E27FC236}">
                <a16:creationId xmlns:a16="http://schemas.microsoft.com/office/drawing/2014/main" xmlns="" id="{DA3A3B43-384D-3644-BD75-940000C25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3175"/>
            <a:ext cx="12192000" cy="504825"/>
          </a:xfrm>
          <a:prstGeom prst="rect">
            <a:avLst/>
          </a:prstGeom>
        </p:spPr>
      </p:pic>
    </p:spTree>
    <p:extLst>
      <p:ext uri="{BB962C8B-B14F-4D97-AF65-F5344CB8AC3E}">
        <p14:creationId xmlns:p14="http://schemas.microsoft.com/office/powerpoint/2010/main" val="99455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5A046C-E215-2347-8552-C8AD2C3A1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auf , um den Master-Titelstil zu bearbeiten </a:t>
            </a:r>
            <a:endParaRPr lang="en-US" dirty="0"/>
          </a:p>
        </p:txBody>
      </p:sp>
      <p:sp>
        <p:nvSpPr>
          <p:cNvPr id="3" name="Text Placeholder 2">
            <a:extLst>
              <a:ext uri="{FF2B5EF4-FFF2-40B4-BE49-F238E27FC236}">
                <a16:creationId xmlns:a16="http://schemas.microsoft.com/office/drawing/2014/main" xmlns="" id="{39BBE03E-A258-8345-98B1-1809EBBF1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Master-Textstile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extLst>
      <p:ext uri="{BB962C8B-B14F-4D97-AF65-F5344CB8AC3E}">
        <p14:creationId xmlns:p14="http://schemas.microsoft.com/office/powerpoint/2010/main" val="883138313"/>
      </p:ext>
    </p:extLst>
  </p:cSld>
  <p:clrMap bg1="lt1" tx1="dk1" bg2="lt2" tx2="dk2" accent1="accent1" accent2="accent2" accent3="accent3" accent4="accent4" accent5="accent5" accent6="accent6" hlink="hlink" folHlink="folHlink"/>
  <p:sldLayoutIdLst>
    <p:sldLayoutId id="2147483684" r:id="rId1"/>
    <p:sldLayoutId id="2147483665" r:id="rId2"/>
    <p:sldLayoutId id="2147483685" r:id="rId3"/>
    <p:sldLayoutId id="2147483686" r:id="rId4"/>
    <p:sldLayoutId id="2147483652" r:id="rId5"/>
    <p:sldLayoutId id="2147483669" r:id="rId6"/>
    <p:sldLayoutId id="2147483654" r:id="rId7"/>
    <p:sldLayoutId id="2147483674" r:id="rId8"/>
    <p:sldLayoutId id="2147483682" r:id="rId9"/>
    <p:sldLayoutId id="2147483679" r:id="rId10"/>
    <p:sldLayoutId id="2147483687" r:id="rId11"/>
    <p:sldLayoutId id="2147483693" r:id="rId12"/>
  </p:sldLayoutIdLst>
  <p:txStyles>
    <p:titleStyle>
      <a:lvl1pPr algn="l" defTabSz="914400" rtl="0" eaLnBrk="1" latinLnBrk="0" hangingPunct="1">
        <a:lnSpc>
          <a:spcPct val="90000"/>
        </a:lnSpc>
        <a:spcBef>
          <a:spcPct val="0"/>
        </a:spcBef>
        <a:buNone/>
        <a:defRPr sz="40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8" Type="http://schemas.openxmlformats.org/officeDocument/2006/relationships/image" Target="../media/image24.png"/><Relationship Id="rId26" Type="http://schemas.openxmlformats.org/officeDocument/2006/relationships/image" Target="../media/image28.png"/><Relationship Id="rId39" Type="http://schemas.openxmlformats.org/officeDocument/2006/relationships/image" Target="../media/image67.svg"/><Relationship Id="rId3" Type="http://schemas.openxmlformats.org/officeDocument/2006/relationships/image" Target="../media/image17.png"/><Relationship Id="rId21" Type="http://schemas.openxmlformats.org/officeDocument/2006/relationships/image" Target="../media/image49.svg"/><Relationship Id="rId34" Type="http://schemas.openxmlformats.org/officeDocument/2006/relationships/image" Target="../media/image32.png"/><Relationship Id="rId42" Type="http://schemas.openxmlformats.org/officeDocument/2006/relationships/image" Target="../media/image14.png"/><Relationship Id="rId7" Type="http://schemas.openxmlformats.org/officeDocument/2006/relationships/image" Target="../media/image35.svg"/><Relationship Id="rId12" Type="http://schemas.openxmlformats.org/officeDocument/2006/relationships/image" Target="../media/image22.png"/><Relationship Id="rId17" Type="http://schemas.openxmlformats.org/officeDocument/2006/relationships/image" Target="../media/image45.svg"/><Relationship Id="rId25" Type="http://schemas.openxmlformats.org/officeDocument/2006/relationships/image" Target="../media/image53.svg"/><Relationship Id="rId33" Type="http://schemas.openxmlformats.org/officeDocument/2006/relationships/image" Target="../media/image61.svg"/><Relationship Id="rId38"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23.png"/><Relationship Id="rId20" Type="http://schemas.openxmlformats.org/officeDocument/2006/relationships/image" Target="../media/image25.png"/><Relationship Id="rId29" Type="http://schemas.openxmlformats.org/officeDocument/2006/relationships/image" Target="../media/image57.svg"/><Relationship Id="rId41" Type="http://schemas.openxmlformats.org/officeDocument/2006/relationships/image" Target="../media/image69.sv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39.svg"/><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image" Target="../media/image65.svg"/><Relationship Id="rId40" Type="http://schemas.openxmlformats.org/officeDocument/2006/relationships/image" Target="../media/image35.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29.png"/><Relationship Id="rId36" Type="http://schemas.openxmlformats.org/officeDocument/2006/relationships/image" Target="../media/image33.png"/><Relationship Id="rId10" Type="http://schemas.openxmlformats.org/officeDocument/2006/relationships/image" Target="../media/image21.png"/><Relationship Id="rId19" Type="http://schemas.openxmlformats.org/officeDocument/2006/relationships/image" Target="../media/image47.svg"/><Relationship Id="rId31" Type="http://schemas.openxmlformats.org/officeDocument/2006/relationships/image" Target="../media/image59.svg"/><Relationship Id="rId4" Type="http://schemas.openxmlformats.org/officeDocument/2006/relationships/image" Target="../media/image18.png"/><Relationship Id="rId9" Type="http://schemas.openxmlformats.org/officeDocument/2006/relationships/image" Target="../media/image37.svg"/><Relationship Id="rId22" Type="http://schemas.openxmlformats.org/officeDocument/2006/relationships/image" Target="../media/image26.png"/><Relationship Id="rId27" Type="http://schemas.openxmlformats.org/officeDocument/2006/relationships/image" Target="../media/image55.svg"/><Relationship Id="rId30" Type="http://schemas.openxmlformats.org/officeDocument/2006/relationships/image" Target="../media/image30.png"/><Relationship Id="rId35" Type="http://schemas.openxmlformats.org/officeDocument/2006/relationships/image" Target="../media/image63.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limate.nasa.gov/evidenc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xmlns="" id="{A4D7E27F-21DC-4D86-9335-CB28EC91EACD}"/>
              </a:ext>
            </a:extLst>
          </p:cNvPr>
          <p:cNvSpPr txBox="1">
            <a:spLocks/>
          </p:cNvSpPr>
          <p:nvPr/>
        </p:nvSpPr>
        <p:spPr>
          <a:xfrm>
            <a:off x="1056155" y="3703280"/>
            <a:ext cx="10230000" cy="92583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7500" b="1" dirty="0">
                <a:solidFill>
                  <a:srgbClr val="FFC000"/>
                </a:solidFill>
                <a:effectLst>
                  <a:outerShdw blurRad="50800" dist="38100" dir="5400000" algn="t" rotWithShape="0">
                    <a:prstClr val="black">
                      <a:alpha val="40000"/>
                    </a:prstClr>
                  </a:outerShdw>
                </a:effectLst>
                <a:latin typeface="Helvetica" pitchFamily="2" charset="0"/>
                <a:cs typeface="Copperplate"/>
              </a:rPr>
              <a:t>Klima-Workshop</a:t>
            </a:r>
          </a:p>
        </p:txBody>
      </p:sp>
      <p:pic>
        <p:nvPicPr>
          <p:cNvPr id="4" name="Picture 3">
            <a:extLst>
              <a:ext uri="{FF2B5EF4-FFF2-40B4-BE49-F238E27FC236}">
                <a16:creationId xmlns:a16="http://schemas.microsoft.com/office/drawing/2014/main" xmlns="" id="{EB62345F-BDFD-E744-AA15-9F00890609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724" y="1365338"/>
            <a:ext cx="5582863" cy="2211644"/>
          </a:xfrm>
          <a:prstGeom prst="rect">
            <a:avLst/>
          </a:prstGeom>
        </p:spPr>
      </p:pic>
    </p:spTree>
    <p:extLst>
      <p:ext uri="{BB962C8B-B14F-4D97-AF65-F5344CB8AC3E}">
        <p14:creationId xmlns:p14="http://schemas.microsoft.com/office/powerpoint/2010/main" val="115867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P: California Wildfire Rapidly-Spreading Wildfire In California's Butte County Prompts Evacuations 1">
            <a:extLst>
              <a:ext uri="{FF2B5EF4-FFF2-40B4-BE49-F238E27FC236}">
                <a16:creationId xmlns:a16="http://schemas.microsoft.com/office/drawing/2014/main" xmlns="" id="{BA8AF027-D47F-4C5C-811F-F1142141C71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68557" y="2092923"/>
            <a:ext cx="8039685" cy="4382961"/>
          </a:xfrm>
          <a:prstGeom prst="rect">
            <a:avLst/>
          </a:prstGeom>
          <a:solidFill>
            <a:srgbClr val="114C8A"/>
          </a:solidFill>
        </p:spPr>
      </p:pic>
      <p:sp>
        <p:nvSpPr>
          <p:cNvPr id="7" name="TextBox 6">
            <a:extLst>
              <a:ext uri="{FF2B5EF4-FFF2-40B4-BE49-F238E27FC236}">
                <a16:creationId xmlns:a16="http://schemas.microsoft.com/office/drawing/2014/main" xmlns="" id="{92090F93-074C-DD49-BE60-540C086B2069}"/>
              </a:ext>
            </a:extLst>
          </p:cNvPr>
          <p:cNvSpPr txBox="1"/>
          <p:nvPr/>
        </p:nvSpPr>
        <p:spPr>
          <a:xfrm>
            <a:off x="0" y="6519446"/>
            <a:ext cx="3730906" cy="338554"/>
          </a:xfrm>
          <a:prstGeom prst="rect">
            <a:avLst/>
          </a:prstGeom>
          <a:noFill/>
        </p:spPr>
        <p:txBody>
          <a:bodyPr wrap="square" rtlCol="0">
            <a:spAutoFit/>
          </a:bodyPr>
          <a:lstStyle/>
          <a:p>
            <a:r>
              <a:rPr lang="en-US" sz="1600" dirty="0">
                <a:solidFill>
                  <a:schemeClr val="bg1"/>
                </a:solidFill>
                <a:latin typeface="Helvetica Light" panose="020B0403020202020204" pitchFamily="34" charset="0"/>
                <a:ea typeface="Arial" charset="0"/>
                <a:cs typeface="Arial" charset="0"/>
              </a:rPr>
              <a:t>Quellen: Morgan Stanley, UN; 2019</a:t>
            </a:r>
          </a:p>
        </p:txBody>
      </p:sp>
      <p:sp>
        <p:nvSpPr>
          <p:cNvPr id="5" name="Title 4">
            <a:extLst>
              <a:ext uri="{FF2B5EF4-FFF2-40B4-BE49-F238E27FC236}">
                <a16:creationId xmlns:a16="http://schemas.microsoft.com/office/drawing/2014/main" xmlns="" id="{450739E1-B483-C54C-ABB6-FDDAC947BF0E}"/>
              </a:ext>
            </a:extLst>
          </p:cNvPr>
          <p:cNvSpPr>
            <a:spLocks noGrp="1"/>
          </p:cNvSpPr>
          <p:nvPr>
            <p:ph type="ctrTitle"/>
          </p:nvPr>
        </p:nvSpPr>
        <p:spPr>
          <a:xfrm>
            <a:off x="466722" y="141514"/>
            <a:ext cx="11261452" cy="1081399"/>
          </a:xfrm>
        </p:spPr>
        <p:txBody>
          <a:bodyPr/>
          <a:lstStyle/>
          <a:p>
            <a:pPr marL="0" indent="0"/>
            <a:r>
              <a:rPr lang="en-US" sz="2200" dirty="0">
                <a:latin typeface="Helvetica Light" panose="020B0403020202020204" pitchFamily="34" charset="0"/>
              </a:rPr>
              <a:t>Klimabedingte Katastrophen haben die Welt im </a:t>
            </a:r>
            <a:r>
              <a:rPr lang="en-US" sz="2200" dirty="0" err="1">
                <a:latin typeface="Helvetica Light" panose="020B0403020202020204" pitchFamily="34" charset="0"/>
              </a:rPr>
              <a:t>Zeitraum</a:t>
            </a:r>
            <a:r>
              <a:rPr lang="en-US" sz="2200" dirty="0">
                <a:latin typeface="Helvetica Light" panose="020B0403020202020204" pitchFamily="34" charset="0"/>
              </a:rPr>
              <a:t> </a:t>
            </a:r>
            <a:r>
              <a:rPr lang="en-US" sz="2200" dirty="0" smtClean="0">
                <a:latin typeface="Helvetica Light" panose="020B0403020202020204" pitchFamily="34" charset="0"/>
              </a:rPr>
              <a:t>2016 - 2018 </a:t>
            </a:r>
            <a:r>
              <a:rPr lang="en-US" sz="2200" dirty="0">
                <a:solidFill>
                  <a:srgbClr val="1636A8"/>
                </a:solidFill>
              </a:rPr>
              <a:t>650 Mrd. $ gekostet</a:t>
            </a:r>
            <a:r>
              <a:rPr lang="en-US" sz="2200" dirty="0">
                <a:latin typeface="Helvetica Light" panose="020B0403020202020204" pitchFamily="34" charset="0"/>
              </a:rPr>
              <a:t>. Die mit der globalen Erwärmung verbundenen Schäden könnten sich laut einem UN-Gremium bis 2040 auf </a:t>
            </a:r>
            <a:r>
              <a:rPr lang="en-US" sz="2200" dirty="0">
                <a:solidFill>
                  <a:srgbClr val="1636A8"/>
                </a:solidFill>
              </a:rPr>
              <a:t>54 Billionen US-Dollar belaufen</a:t>
            </a:r>
            <a:r>
              <a:rPr lang="en-US" sz="2200" dirty="0">
                <a:latin typeface="Helvetica Light" panose="020B0403020202020204" pitchFamily="34" charset="0"/>
              </a:rPr>
              <a:t>.</a:t>
            </a:r>
          </a:p>
        </p:txBody>
      </p:sp>
      <p:pic>
        <p:nvPicPr>
          <p:cNvPr id="10" name="Content Placeholder 6">
            <a:extLst>
              <a:ext uri="{FF2B5EF4-FFF2-40B4-BE49-F238E27FC236}">
                <a16:creationId xmlns:a16="http://schemas.microsoft.com/office/drawing/2014/main" xmlns="" id="{C574BF4C-DB83-9745-B13B-733F109AA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297719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92149C41-79D3-4DCC-BE38-8E2770F54E06}"/>
              </a:ext>
            </a:extLst>
          </p:cNvPr>
          <p:cNvSpPr txBox="1">
            <a:spLocks/>
          </p:cNvSpPr>
          <p:nvPr/>
        </p:nvSpPr>
        <p:spPr>
          <a:xfrm>
            <a:off x="1622324" y="2533856"/>
            <a:ext cx="9144000" cy="185624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dirty="0">
                <a:solidFill>
                  <a:schemeClr val="bg1"/>
                </a:solidFill>
                <a:effectLst>
                  <a:outerShdw blurRad="63500" sx="102000" sy="102000" algn="ctr" rotWithShape="0">
                    <a:prstClr val="black">
                      <a:alpha val="40000"/>
                    </a:prstClr>
                  </a:outerShdw>
                </a:effectLst>
                <a:latin typeface="Helvetica" pitchFamily="2" charset="0"/>
                <a:cs typeface="Copperplate"/>
              </a:rPr>
              <a:t>Szenarien des Klimaerfolgs</a:t>
            </a:r>
          </a:p>
        </p:txBody>
      </p:sp>
      <p:pic>
        <p:nvPicPr>
          <p:cNvPr id="6" name="Content Placeholder 6">
            <a:extLst>
              <a:ext uri="{FF2B5EF4-FFF2-40B4-BE49-F238E27FC236}">
                <a16:creationId xmlns:a16="http://schemas.microsoft.com/office/drawing/2014/main" xmlns="" id="{4B6EDB8B-02C8-1545-91BF-73947402F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87955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a:extLst>
              <a:ext uri="{FF2B5EF4-FFF2-40B4-BE49-F238E27FC236}">
                <a16:creationId xmlns:a16="http://schemas.microsoft.com/office/drawing/2014/main" xmlns="" id="{38F33C9D-BB9C-BB42-AFC8-3B5ECEA138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5233" y="2665207"/>
            <a:ext cx="9144000" cy="2208320"/>
          </a:xfrm>
          <a:prstGeom prst="rect">
            <a:avLst/>
          </a:prstGeom>
        </p:spPr>
      </p:pic>
      <p:pic>
        <p:nvPicPr>
          <p:cNvPr id="129" name="Graphic 128">
            <a:extLst>
              <a:ext uri="{FF2B5EF4-FFF2-40B4-BE49-F238E27FC236}">
                <a16:creationId xmlns:a16="http://schemas.microsoft.com/office/drawing/2014/main" xmlns="" id="{0AEBAAFB-566D-F142-91A5-5BDC0A521E2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8620" b="8834"/>
          <a:stretch/>
        </p:blipFill>
        <p:spPr>
          <a:xfrm>
            <a:off x="1330066" y="0"/>
            <a:ext cx="9146531" cy="700210"/>
          </a:xfrm>
          <a:prstGeom prst="rect">
            <a:avLst/>
          </a:prstGeom>
        </p:spPr>
      </p:pic>
      <p:sp>
        <p:nvSpPr>
          <p:cNvPr id="130" name="TextBox 129">
            <a:extLst>
              <a:ext uri="{FF2B5EF4-FFF2-40B4-BE49-F238E27FC236}">
                <a16:creationId xmlns:a16="http://schemas.microsoft.com/office/drawing/2014/main" xmlns="" id="{C4431910-8C69-7A42-AE4C-D9EE8B78A553}"/>
              </a:ext>
            </a:extLst>
          </p:cNvPr>
          <p:cNvSpPr txBox="1"/>
          <p:nvPr/>
        </p:nvSpPr>
        <p:spPr>
          <a:xfrm>
            <a:off x="8505168" y="5105450"/>
            <a:ext cx="1318282" cy="538609"/>
          </a:xfrm>
          <a:prstGeom prst="rect">
            <a:avLst/>
          </a:prstGeom>
          <a:solidFill>
            <a:schemeClr val="bg1"/>
          </a:solid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Verringern </a:t>
            </a:r>
            <a:r>
              <a:rPr lang="en-US" sz="700" dirty="0" err="1">
                <a:solidFill>
                  <a:schemeClr val="bg2">
                    <a:lumMod val="25000"/>
                  </a:schemeClr>
                </a:solidFill>
                <a:latin typeface="Helvetica" pitchFamily="2" charset="0"/>
                <a:ea typeface="Roboto Condensed Light" panose="02000000000000000000" pitchFamily="2" charset="0"/>
              </a:rPr>
              <a:t>oder</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erhöhen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Sie den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Verlust</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von </a:t>
            </a:r>
            <a:r>
              <a:rPr lang="en-US" sz="700" dirty="0" err="1">
                <a:solidFill>
                  <a:schemeClr val="bg2">
                    <a:lumMod val="25000"/>
                  </a:schemeClr>
                </a:solidFill>
                <a:latin typeface="Helvetica" pitchFamily="2" charset="0"/>
                <a:ea typeface="Roboto Condensed Light" panose="02000000000000000000" pitchFamily="2" charset="0"/>
              </a:rPr>
              <a:t>Wäldern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für</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die landwirtschaftliche Nutzung und für Holzprodukte. </a:t>
            </a:r>
          </a:p>
        </p:txBody>
      </p:sp>
      <p:sp>
        <p:nvSpPr>
          <p:cNvPr id="131" name="TextBox 130">
            <a:extLst>
              <a:ext uri="{FF2B5EF4-FFF2-40B4-BE49-F238E27FC236}">
                <a16:creationId xmlns:a16="http://schemas.microsoft.com/office/drawing/2014/main" xmlns="" id="{D25E18A0-E2E0-E844-BE5F-481D4CD61790}"/>
              </a:ext>
            </a:extLst>
          </p:cNvPr>
          <p:cNvSpPr txBox="1"/>
          <p:nvPr/>
        </p:nvSpPr>
        <p:spPr>
          <a:xfrm>
            <a:off x="7215537" y="5058816"/>
            <a:ext cx="924696" cy="584775"/>
          </a:xfrm>
          <a:prstGeom prst="rect">
            <a:avLst/>
          </a:prstGeom>
          <a:noFill/>
        </p:spPr>
        <p:txBody>
          <a:bodyPr wrap="square" lIns="0" tIns="4572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Pflanzen Sie neue Wälder und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stellen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Sie </a:t>
            </a:r>
            <a:r>
              <a:rPr lang="en-US" sz="700" dirty="0" err="1">
                <a:solidFill>
                  <a:schemeClr val="bg2">
                    <a:lumMod val="25000"/>
                  </a:schemeClr>
                </a:solidFill>
                <a:latin typeface="Helvetica" pitchFamily="2" charset="0"/>
                <a:ea typeface="Roboto Condensed Light" panose="02000000000000000000" pitchFamily="2" charset="0"/>
              </a:rPr>
              <a:t>alte</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Wälder</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err="1" smtClean="0">
                <a:solidFill>
                  <a:schemeClr val="bg2">
                    <a:lumMod val="25000"/>
                  </a:schemeClr>
                </a:solidFill>
                <a:latin typeface="Helvetica" pitchFamily="2" charset="0"/>
                <a:ea typeface="Roboto Condensed Light" panose="02000000000000000000" pitchFamily="2" charset="0"/>
              </a:rPr>
              <a:t>wieder</a:t>
            </a:r>
            <a:r>
              <a:rPr lang="en-US" sz="700" dirty="0" smtClean="0">
                <a:solidFill>
                  <a:schemeClr val="bg2">
                    <a:lumMod val="25000"/>
                  </a:schemeClr>
                </a:solidFill>
                <a:latin typeface="Helvetica" pitchFamily="2" charset="0"/>
                <a:ea typeface="Roboto Condensed Light" panose="02000000000000000000" pitchFamily="2" charset="0"/>
              </a:rPr>
              <a:t>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smtClean="0">
                <a:solidFill>
                  <a:schemeClr val="bg2">
                    <a:lumMod val="25000"/>
                  </a:schemeClr>
                </a:solidFill>
                <a:latin typeface="Helvetica" pitchFamily="2" charset="0"/>
                <a:ea typeface="Roboto Condensed Light" panose="02000000000000000000" pitchFamily="2" charset="0"/>
              </a:rPr>
              <a:t>her</a:t>
            </a:r>
            <a:r>
              <a:rPr lang="en-US" sz="700" dirty="0">
                <a:solidFill>
                  <a:schemeClr val="bg2">
                    <a:lumMod val="25000"/>
                  </a:schemeClr>
                </a:solidFill>
                <a:latin typeface="Helvetica" pitchFamily="2" charset="0"/>
                <a:ea typeface="Roboto Condensed Light" panose="02000000000000000000" pitchFamily="2" charset="0"/>
              </a:rPr>
              <a:t>. </a:t>
            </a:r>
          </a:p>
        </p:txBody>
      </p:sp>
      <p:sp>
        <p:nvSpPr>
          <p:cNvPr id="132" name="TextBox 131">
            <a:extLst>
              <a:ext uri="{FF2B5EF4-FFF2-40B4-BE49-F238E27FC236}">
                <a16:creationId xmlns:a16="http://schemas.microsoft.com/office/drawing/2014/main" xmlns="" id="{AC42923C-4ACB-AB48-98CD-EC1CDCCB7880}"/>
              </a:ext>
            </a:extLst>
          </p:cNvPr>
          <p:cNvSpPr txBox="1"/>
          <p:nvPr/>
        </p:nvSpPr>
        <p:spPr>
          <a:xfrm>
            <a:off x="8059701" y="6209131"/>
            <a:ext cx="1924596" cy="430887"/>
          </a:xfrm>
          <a:prstGeom prst="rect">
            <a:avLst/>
          </a:prstGeom>
          <a:no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Holen Sie Kohlendioxid aus der Luft </a:t>
            </a:r>
            <a:r>
              <a:rPr lang="en-US" sz="700" dirty="0" err="1">
                <a:solidFill>
                  <a:schemeClr val="bg2">
                    <a:lumMod val="25000"/>
                  </a:schemeClr>
                </a:solidFill>
                <a:latin typeface="Helvetica" pitchFamily="2" charset="0"/>
                <a:ea typeface="Roboto Condensed Light" panose="02000000000000000000" pitchFamily="2" charset="0"/>
              </a:rPr>
              <a:t>mit</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neuen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Technologien, die den </a:t>
            </a:r>
            <a:r>
              <a:rPr lang="en-US" sz="700" dirty="0" err="1">
                <a:solidFill>
                  <a:schemeClr val="bg2">
                    <a:lumMod val="25000"/>
                  </a:schemeClr>
                </a:solidFill>
                <a:latin typeface="Helvetica" pitchFamily="2" charset="0"/>
                <a:ea typeface="Roboto Condensed Light" panose="02000000000000000000" pitchFamily="2" charset="0"/>
              </a:rPr>
              <a:t>natürlichen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Abbau</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verstärken oder den </a:t>
            </a:r>
            <a:r>
              <a:rPr lang="en-US" sz="700" dirty="0" err="1">
                <a:solidFill>
                  <a:schemeClr val="bg2">
                    <a:lumMod val="25000"/>
                  </a:schemeClr>
                </a:solidFill>
                <a:latin typeface="Helvetica" pitchFamily="2" charset="0"/>
                <a:ea typeface="Roboto Condensed Light" panose="02000000000000000000" pitchFamily="2" charset="0"/>
              </a:rPr>
              <a:t>Kohlenstoff</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manuell</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abscheiden und speichern. </a:t>
            </a:r>
          </a:p>
        </p:txBody>
      </p:sp>
      <p:sp>
        <p:nvSpPr>
          <p:cNvPr id="133" name="TextBox 132">
            <a:extLst>
              <a:ext uri="{FF2B5EF4-FFF2-40B4-BE49-F238E27FC236}">
                <a16:creationId xmlns:a16="http://schemas.microsoft.com/office/drawing/2014/main" xmlns="" id="{970B6373-F78A-1D4F-8ABC-D4DB014B7D85}"/>
              </a:ext>
            </a:extLst>
          </p:cNvPr>
          <p:cNvSpPr txBox="1"/>
          <p:nvPr/>
        </p:nvSpPr>
        <p:spPr>
          <a:xfrm>
            <a:off x="1522624" y="6058432"/>
            <a:ext cx="1251367" cy="646331"/>
          </a:xfrm>
          <a:prstGeom prst="rect">
            <a:avLst/>
          </a:prstGeom>
          <a:noFill/>
        </p:spPr>
        <p:txBody>
          <a:bodyPr wrap="square" lIns="0" tIns="0" rIns="0" bIns="0" rtlCol="0">
            <a:spAutoFit/>
          </a:bodyPr>
          <a:lstStyle/>
          <a:p>
            <a:r>
              <a:rPr lang="en-US" sz="700" dirty="0" err="1" smtClean="0">
                <a:solidFill>
                  <a:schemeClr val="bg2">
                    <a:lumMod val="25000"/>
                  </a:schemeClr>
                </a:solidFill>
                <a:latin typeface="Helvetica" pitchFamily="2" charset="0"/>
                <a:ea typeface="Roboto Condensed Light" panose="02000000000000000000" pitchFamily="2" charset="0"/>
              </a:rPr>
              <a:t>Blockieren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oder </a:t>
            </a:r>
            <a:r>
              <a:rPr lang="en-US" sz="700" dirty="0" err="1">
                <a:solidFill>
                  <a:schemeClr val="bg2">
                    <a:lumMod val="25000"/>
                  </a:schemeClr>
                </a:solidFill>
                <a:latin typeface="Helvetica" pitchFamily="2" charset="0"/>
                <a:ea typeface="Roboto Condensed Light" panose="02000000000000000000" pitchFamily="2" charset="0"/>
              </a:rPr>
              <a:t>fördern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Sie</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die </a:t>
            </a:r>
            <a:r>
              <a:rPr lang="en-US" sz="700" dirty="0" err="1">
                <a:solidFill>
                  <a:schemeClr val="bg2">
                    <a:lumMod val="25000"/>
                  </a:schemeClr>
                </a:solidFill>
                <a:latin typeface="Helvetica" pitchFamily="2" charset="0"/>
                <a:ea typeface="Roboto Condensed Light" panose="02000000000000000000" pitchFamily="2" charset="0"/>
              </a:rPr>
              <a:t>Verwendung</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smtClean="0">
                <a:solidFill>
                  <a:schemeClr val="bg2">
                    <a:lumMod val="25000"/>
                  </a:schemeClr>
                </a:solidFill>
                <a:latin typeface="Helvetica" pitchFamily="2" charset="0"/>
                <a:ea typeface="Roboto Condensed Light" panose="02000000000000000000" pitchFamily="2" charset="0"/>
              </a:rPr>
              <a:t>von </a:t>
            </a:r>
            <a:r>
              <a:rPr lang="en-US" sz="700" dirty="0">
                <a:solidFill>
                  <a:schemeClr val="bg2">
                    <a:lumMod val="25000"/>
                  </a:schemeClr>
                </a:solidFill>
                <a:latin typeface="Helvetica" pitchFamily="2" charset="0"/>
                <a:ea typeface="Roboto Condensed Light" panose="02000000000000000000" pitchFamily="2" charset="0"/>
              </a:rPr>
              <a:t>Bäumen,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Waldabfällen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und </a:t>
            </a:r>
            <a:r>
              <a:rPr lang="en-US" sz="700" dirty="0" err="1">
                <a:solidFill>
                  <a:schemeClr val="bg2">
                    <a:lumMod val="25000"/>
                  </a:schemeClr>
                </a:solidFill>
                <a:latin typeface="Helvetica" pitchFamily="2" charset="0"/>
                <a:ea typeface="Roboto Condensed Light" panose="02000000000000000000" pitchFamily="2" charset="0"/>
              </a:rPr>
              <a:t>landwirtschaftlichen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err="1" smtClean="0">
                <a:solidFill>
                  <a:schemeClr val="bg2">
                    <a:lumMod val="25000"/>
                  </a:schemeClr>
                </a:solidFill>
                <a:latin typeface="Helvetica" pitchFamily="2" charset="0"/>
                <a:ea typeface="Roboto Condensed Light" panose="02000000000000000000" pitchFamily="2" charset="0"/>
              </a:rPr>
              <a:t>Nutzp-flanzen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zur Energiegewinnung. </a:t>
            </a:r>
          </a:p>
        </p:txBody>
      </p:sp>
      <p:sp>
        <p:nvSpPr>
          <p:cNvPr id="134" name="TextBox 133">
            <a:extLst>
              <a:ext uri="{FF2B5EF4-FFF2-40B4-BE49-F238E27FC236}">
                <a16:creationId xmlns:a16="http://schemas.microsoft.com/office/drawing/2014/main" xmlns="" id="{FDFD9720-0355-9042-859F-A8FCBDAED06D}"/>
              </a:ext>
            </a:extLst>
          </p:cNvPr>
          <p:cNvSpPr txBox="1"/>
          <p:nvPr/>
        </p:nvSpPr>
        <p:spPr>
          <a:xfrm>
            <a:off x="3027536" y="6059408"/>
            <a:ext cx="1270283" cy="646331"/>
          </a:xfrm>
          <a:prstGeom prst="rect">
            <a:avLst/>
          </a:prstGeom>
          <a:no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Setzen Sie einen globalen Kohlenstoffpreis fest,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smtClean="0">
                <a:solidFill>
                  <a:schemeClr val="bg2">
                    <a:lumMod val="25000"/>
                  </a:schemeClr>
                </a:solidFill>
                <a:latin typeface="Helvetica" pitchFamily="2" charset="0"/>
                <a:ea typeface="Roboto Condensed Light" panose="02000000000000000000" pitchFamily="2" charset="0"/>
              </a:rPr>
              <a:t>der </a:t>
            </a:r>
            <a:r>
              <a:rPr lang="en-US" sz="700" dirty="0">
                <a:solidFill>
                  <a:schemeClr val="bg2">
                    <a:lumMod val="25000"/>
                  </a:schemeClr>
                </a:solidFill>
                <a:latin typeface="Helvetica" pitchFamily="2" charset="0"/>
                <a:ea typeface="Roboto Condensed Light" panose="02000000000000000000" pitchFamily="2" charset="0"/>
              </a:rPr>
              <a:t>Kohle, Öl und Gas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teurer</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macht, je </a:t>
            </a:r>
            <a:r>
              <a:rPr lang="en-US" sz="700" dirty="0" err="1">
                <a:solidFill>
                  <a:schemeClr val="bg2">
                    <a:lumMod val="25000"/>
                  </a:schemeClr>
                </a:solidFill>
                <a:latin typeface="Helvetica" pitchFamily="2" charset="0"/>
                <a:ea typeface="Roboto Condensed Light" panose="02000000000000000000" pitchFamily="2" charset="0"/>
              </a:rPr>
              <a:t>nachdem</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wie</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viel Kohlendioxid sie freisetzen. </a:t>
            </a:r>
          </a:p>
        </p:txBody>
      </p:sp>
      <p:sp>
        <p:nvSpPr>
          <p:cNvPr id="135" name="TextBox 134">
            <a:extLst>
              <a:ext uri="{FF2B5EF4-FFF2-40B4-BE49-F238E27FC236}">
                <a16:creationId xmlns:a16="http://schemas.microsoft.com/office/drawing/2014/main" xmlns="" id="{87D1CCBB-443F-8141-B7E8-D9F533953B4E}"/>
              </a:ext>
            </a:extLst>
          </p:cNvPr>
          <p:cNvSpPr txBox="1"/>
          <p:nvPr/>
        </p:nvSpPr>
        <p:spPr>
          <a:xfrm>
            <a:off x="1651458" y="5055405"/>
            <a:ext cx="1103162" cy="538609"/>
          </a:xfrm>
          <a:prstGeom prst="rect">
            <a:avLst/>
          </a:prstGeom>
          <a:noFill/>
        </p:spPr>
        <p:txBody>
          <a:bodyPr wrap="square" lIns="0" tIns="0" rIns="0" bIns="0" rtlCol="0">
            <a:spAutoFit/>
          </a:bodyPr>
          <a:lstStyle/>
          <a:p>
            <a:r>
              <a:rPr lang="en-US" sz="700" dirty="0" err="1" smtClean="0">
                <a:solidFill>
                  <a:schemeClr val="bg2">
                    <a:lumMod val="25000"/>
                  </a:schemeClr>
                </a:solidFill>
                <a:latin typeface="Helvetica" pitchFamily="2" charset="0"/>
                <a:ea typeface="Roboto Condensed Light" panose="02000000000000000000" pitchFamily="2" charset="0"/>
              </a:rPr>
              <a:t>Behindern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oder </a:t>
            </a:r>
            <a:r>
              <a:rPr lang="en-US" sz="700" dirty="0" err="1">
                <a:solidFill>
                  <a:schemeClr val="bg2">
                    <a:lumMod val="25000"/>
                  </a:schemeClr>
                </a:solidFill>
                <a:latin typeface="Helvetica" pitchFamily="2" charset="0"/>
                <a:ea typeface="Roboto Condensed Light" panose="02000000000000000000" pitchFamily="2" charset="0"/>
              </a:rPr>
              <a:t>fördern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Sie</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das </a:t>
            </a:r>
            <a:r>
              <a:rPr lang="en-US" sz="700" dirty="0" err="1">
                <a:solidFill>
                  <a:schemeClr val="bg2">
                    <a:lumMod val="25000"/>
                  </a:schemeClr>
                </a:solidFill>
                <a:latin typeface="Helvetica" pitchFamily="2" charset="0"/>
                <a:ea typeface="Roboto Condensed Light" panose="02000000000000000000" pitchFamily="2" charset="0"/>
              </a:rPr>
              <a:t>Bohren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smtClean="0">
                <a:solidFill>
                  <a:schemeClr val="bg2">
                    <a:lumMod val="25000"/>
                  </a:schemeClr>
                </a:solidFill>
                <a:latin typeface="Helvetica" pitchFamily="2" charset="0"/>
                <a:ea typeface="Roboto Condensed Light" panose="02000000000000000000" pitchFamily="2" charset="0"/>
              </a:rPr>
              <a:t>und </a:t>
            </a:r>
            <a:r>
              <a:rPr lang="en-US" sz="700" dirty="0" err="1">
                <a:solidFill>
                  <a:schemeClr val="bg2">
                    <a:lumMod val="25000"/>
                  </a:schemeClr>
                </a:solidFill>
                <a:latin typeface="Helvetica" pitchFamily="2" charset="0"/>
                <a:ea typeface="Roboto Condensed Light" panose="02000000000000000000" pitchFamily="2" charset="0"/>
              </a:rPr>
              <a:t>Verbrennen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smtClean="0">
                <a:solidFill>
                  <a:schemeClr val="bg2">
                    <a:lumMod val="25000"/>
                  </a:schemeClr>
                </a:solidFill>
                <a:latin typeface="Helvetica" pitchFamily="2" charset="0"/>
                <a:ea typeface="Roboto Condensed Light" panose="02000000000000000000" pitchFamily="2" charset="0"/>
              </a:rPr>
              <a:t>von </a:t>
            </a:r>
            <a:r>
              <a:rPr lang="en-US" sz="700" dirty="0">
                <a:solidFill>
                  <a:schemeClr val="bg2">
                    <a:lumMod val="25000"/>
                  </a:schemeClr>
                </a:solidFill>
                <a:latin typeface="Helvetica" pitchFamily="2" charset="0"/>
                <a:ea typeface="Roboto Condensed Light" panose="02000000000000000000" pitchFamily="2" charset="0"/>
              </a:rPr>
              <a:t>Erdgas zur Energiegewinnung. </a:t>
            </a:r>
          </a:p>
        </p:txBody>
      </p:sp>
      <p:sp>
        <p:nvSpPr>
          <p:cNvPr id="136" name="TextBox 135">
            <a:extLst>
              <a:ext uri="{FF2B5EF4-FFF2-40B4-BE49-F238E27FC236}">
                <a16:creationId xmlns:a16="http://schemas.microsoft.com/office/drawing/2014/main" xmlns="" id="{5CBC75D5-3AA7-0B47-BCD7-43D558F6782F}"/>
              </a:ext>
            </a:extLst>
          </p:cNvPr>
          <p:cNvSpPr txBox="1"/>
          <p:nvPr/>
        </p:nvSpPr>
        <p:spPr>
          <a:xfrm>
            <a:off x="3260250" y="5216350"/>
            <a:ext cx="1277169" cy="323165"/>
          </a:xfrm>
          <a:prstGeom prst="rect">
            <a:avLst/>
          </a:prstGeom>
          <a:no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Entdecken Sie eine brandneue, günstige Stromquelle, die keine Treibhausgase ausstößt. </a:t>
            </a:r>
          </a:p>
        </p:txBody>
      </p:sp>
      <p:sp>
        <p:nvSpPr>
          <p:cNvPr id="137" name="TextBox 136">
            <a:extLst>
              <a:ext uri="{FF2B5EF4-FFF2-40B4-BE49-F238E27FC236}">
                <a16:creationId xmlns:a16="http://schemas.microsoft.com/office/drawing/2014/main" xmlns="" id="{C92A0706-E1F3-8D4D-9585-185157F3D4FB}"/>
              </a:ext>
            </a:extLst>
          </p:cNvPr>
          <p:cNvSpPr txBox="1"/>
          <p:nvPr/>
        </p:nvSpPr>
        <p:spPr>
          <a:xfrm>
            <a:off x="5493804" y="5108629"/>
            <a:ext cx="1313396" cy="538609"/>
          </a:xfrm>
          <a:prstGeom prst="rect">
            <a:avLst/>
          </a:prstGeom>
          <a:no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Gehen Sie von einem höheren oder niedrigeren Wachstum der produzierten </a:t>
            </a:r>
            <a:r>
              <a:rPr lang="en-US" sz="700" dirty="0" err="1">
                <a:solidFill>
                  <a:schemeClr val="bg2">
                    <a:lumMod val="25000"/>
                  </a:schemeClr>
                </a:solidFill>
                <a:latin typeface="Helvetica" pitchFamily="2" charset="0"/>
                <a:ea typeface="Roboto Condensed Light" panose="02000000000000000000" pitchFamily="2" charset="0"/>
              </a:rPr>
              <a:t>Güter</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smtClean="0">
                <a:solidFill>
                  <a:schemeClr val="bg2">
                    <a:lumMod val="25000"/>
                  </a:schemeClr>
                </a:solidFill>
                <a:latin typeface="Helvetica" pitchFamily="2" charset="0"/>
                <a:ea typeface="Roboto Condensed Light" panose="02000000000000000000" pitchFamily="2" charset="0"/>
              </a:rPr>
              <a:t>und </a:t>
            </a:r>
            <a:r>
              <a:rPr lang="en-US" sz="700" dirty="0" err="1">
                <a:solidFill>
                  <a:schemeClr val="bg2">
                    <a:lumMod val="25000"/>
                  </a:schemeClr>
                </a:solidFill>
                <a:latin typeface="Helvetica" pitchFamily="2" charset="0"/>
                <a:ea typeface="Roboto Condensed Light" panose="02000000000000000000" pitchFamily="2" charset="0"/>
              </a:rPr>
              <a:t>erbrachten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Dienstleistungen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aus. </a:t>
            </a:r>
          </a:p>
        </p:txBody>
      </p:sp>
      <p:pic>
        <p:nvPicPr>
          <p:cNvPr id="138" name="Graphic 137">
            <a:extLst>
              <a:ext uri="{FF2B5EF4-FFF2-40B4-BE49-F238E27FC236}">
                <a16:creationId xmlns:a16="http://schemas.microsoft.com/office/drawing/2014/main" xmlns="" id="{BBB7D75B-A73E-1340-A42D-5D101099F88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064073" y="989712"/>
            <a:ext cx="490118" cy="365760"/>
          </a:xfrm>
          <a:prstGeom prst="rect">
            <a:avLst/>
          </a:prstGeom>
        </p:spPr>
      </p:pic>
      <p:pic>
        <p:nvPicPr>
          <p:cNvPr id="139" name="Graphic 138">
            <a:extLst>
              <a:ext uri="{FF2B5EF4-FFF2-40B4-BE49-F238E27FC236}">
                <a16:creationId xmlns:a16="http://schemas.microsoft.com/office/drawing/2014/main" xmlns="" id="{B9DD3472-09C4-E34A-AA31-DAEB85079F8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408908" y="5261304"/>
            <a:ext cx="441176" cy="365760"/>
          </a:xfrm>
          <a:prstGeom prst="rect">
            <a:avLst/>
          </a:prstGeom>
        </p:spPr>
      </p:pic>
      <p:pic>
        <p:nvPicPr>
          <p:cNvPr id="140" name="Graphic 139">
            <a:extLst>
              <a:ext uri="{FF2B5EF4-FFF2-40B4-BE49-F238E27FC236}">
                <a16:creationId xmlns:a16="http://schemas.microsoft.com/office/drawing/2014/main" xmlns="" id="{191F58AF-22C9-A04E-8B32-5D9F0F5D370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9706704" y="1011501"/>
            <a:ext cx="555187" cy="353674"/>
          </a:xfrm>
          <a:prstGeom prst="rect">
            <a:avLst/>
          </a:prstGeom>
        </p:spPr>
      </p:pic>
      <p:pic>
        <p:nvPicPr>
          <p:cNvPr id="142" name="Graphic 141">
            <a:extLst>
              <a:ext uri="{FF2B5EF4-FFF2-40B4-BE49-F238E27FC236}">
                <a16:creationId xmlns:a16="http://schemas.microsoft.com/office/drawing/2014/main" xmlns="" id="{744CA46A-FBBF-F84E-BF18-A4C83D5AAF7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783056" y="961974"/>
            <a:ext cx="424607" cy="421237"/>
          </a:xfrm>
          <a:prstGeom prst="rect">
            <a:avLst/>
          </a:prstGeom>
        </p:spPr>
      </p:pic>
      <p:pic>
        <p:nvPicPr>
          <p:cNvPr id="143" name="Graphic 142">
            <a:extLst>
              <a:ext uri="{FF2B5EF4-FFF2-40B4-BE49-F238E27FC236}">
                <a16:creationId xmlns:a16="http://schemas.microsoft.com/office/drawing/2014/main" xmlns="" id="{54F069EC-8A7E-6C4C-A97D-9B2976774EA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4044840" y="6115317"/>
            <a:ext cx="365760" cy="365760"/>
          </a:xfrm>
          <a:prstGeom prst="rect">
            <a:avLst/>
          </a:prstGeom>
        </p:spPr>
      </p:pic>
      <p:pic>
        <p:nvPicPr>
          <p:cNvPr id="144" name="Graphic 143">
            <a:extLst>
              <a:ext uri="{FF2B5EF4-FFF2-40B4-BE49-F238E27FC236}">
                <a16:creationId xmlns:a16="http://schemas.microsoft.com/office/drawing/2014/main" xmlns="" id="{EFE16EC3-0BDE-094A-A4E2-19C3983177C8}"/>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9698782" y="6115317"/>
            <a:ext cx="533712" cy="365760"/>
          </a:xfrm>
          <a:prstGeom prst="rect">
            <a:avLst/>
          </a:prstGeom>
        </p:spPr>
      </p:pic>
      <p:pic>
        <p:nvPicPr>
          <p:cNvPr id="145" name="Graphic 144">
            <a:extLst>
              <a:ext uri="{FF2B5EF4-FFF2-40B4-BE49-F238E27FC236}">
                <a16:creationId xmlns:a16="http://schemas.microsoft.com/office/drawing/2014/main" xmlns="" id="{241F8DE2-4431-7442-874A-013B5F046E5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2355608" y="6115317"/>
            <a:ext cx="372292" cy="365760"/>
          </a:xfrm>
          <a:prstGeom prst="rect">
            <a:avLst/>
          </a:prstGeom>
        </p:spPr>
      </p:pic>
      <p:pic>
        <p:nvPicPr>
          <p:cNvPr id="146" name="Graphic 145">
            <a:extLst>
              <a:ext uri="{FF2B5EF4-FFF2-40B4-BE49-F238E27FC236}">
                <a16:creationId xmlns:a16="http://schemas.microsoft.com/office/drawing/2014/main" xmlns="" id="{0CBD5184-2135-4D4D-B80A-6CA9522BD915}"/>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5656121" y="1015334"/>
            <a:ext cx="392766" cy="346008"/>
          </a:xfrm>
          <a:prstGeom prst="rect">
            <a:avLst/>
          </a:prstGeom>
        </p:spPr>
      </p:pic>
      <p:pic>
        <p:nvPicPr>
          <p:cNvPr id="147" name="Graphic 146">
            <a:extLst>
              <a:ext uri="{FF2B5EF4-FFF2-40B4-BE49-F238E27FC236}">
                <a16:creationId xmlns:a16="http://schemas.microsoft.com/office/drawing/2014/main" xmlns="" id="{6FB602B4-658F-7945-B7B7-0F41EC8C8DBE}"/>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382217" y="5171380"/>
            <a:ext cx="570534" cy="266499"/>
          </a:xfrm>
          <a:prstGeom prst="rect">
            <a:avLst/>
          </a:prstGeom>
        </p:spPr>
      </p:pic>
      <p:pic>
        <p:nvPicPr>
          <p:cNvPr id="148" name="Graphic 147">
            <a:extLst>
              <a:ext uri="{FF2B5EF4-FFF2-40B4-BE49-F238E27FC236}">
                <a16:creationId xmlns:a16="http://schemas.microsoft.com/office/drawing/2014/main" xmlns="" id="{2084A650-3D5D-6645-BB51-98D1BBC1F356}"/>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8115485" y="2036704"/>
            <a:ext cx="285679" cy="316188"/>
          </a:xfrm>
          <a:prstGeom prst="rect">
            <a:avLst/>
          </a:prstGeom>
        </p:spPr>
      </p:pic>
      <p:pic>
        <p:nvPicPr>
          <p:cNvPr id="149" name="Graphic 148">
            <a:extLst>
              <a:ext uri="{FF2B5EF4-FFF2-40B4-BE49-F238E27FC236}">
                <a16:creationId xmlns:a16="http://schemas.microsoft.com/office/drawing/2014/main" xmlns="" id="{457A42E1-A59F-A842-B3A2-72FE237C9B07}"/>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4518604" y="5120532"/>
            <a:ext cx="267628" cy="365760"/>
          </a:xfrm>
          <a:prstGeom prst="rect">
            <a:avLst/>
          </a:prstGeom>
        </p:spPr>
      </p:pic>
      <p:pic>
        <p:nvPicPr>
          <p:cNvPr id="150" name="Graphic 149">
            <a:extLst>
              <a:ext uri="{FF2B5EF4-FFF2-40B4-BE49-F238E27FC236}">
                <a16:creationId xmlns:a16="http://schemas.microsoft.com/office/drawing/2014/main" xmlns="" id="{EC7929FA-63FF-D040-A22F-13EE54F3C90B}"/>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5380600" y="6097518"/>
            <a:ext cx="469392" cy="365760"/>
          </a:xfrm>
          <a:prstGeom prst="rect">
            <a:avLst/>
          </a:prstGeom>
        </p:spPr>
      </p:pic>
      <p:pic>
        <p:nvPicPr>
          <p:cNvPr id="151" name="Graphic 150">
            <a:extLst>
              <a:ext uri="{FF2B5EF4-FFF2-40B4-BE49-F238E27FC236}">
                <a16:creationId xmlns:a16="http://schemas.microsoft.com/office/drawing/2014/main" xmlns="" id="{5326D306-8E99-2848-BAF3-3722BE076D7B}"/>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7471286" y="1009176"/>
            <a:ext cx="419498" cy="345469"/>
          </a:xfrm>
          <a:prstGeom prst="rect">
            <a:avLst/>
          </a:prstGeom>
        </p:spPr>
      </p:pic>
      <p:pic>
        <p:nvPicPr>
          <p:cNvPr id="152" name="Graphic 151">
            <a:extLst>
              <a:ext uri="{FF2B5EF4-FFF2-40B4-BE49-F238E27FC236}">
                <a16:creationId xmlns:a16="http://schemas.microsoft.com/office/drawing/2014/main" xmlns="" id="{0A225901-B1E9-DB4C-AD4D-14978014AD81}"/>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6457284" y="5324709"/>
            <a:ext cx="417066" cy="363250"/>
          </a:xfrm>
          <a:prstGeom prst="rect">
            <a:avLst/>
          </a:prstGeom>
        </p:spPr>
      </p:pic>
      <p:pic>
        <p:nvPicPr>
          <p:cNvPr id="153" name="Graphic 152">
            <a:extLst>
              <a:ext uri="{FF2B5EF4-FFF2-40B4-BE49-F238E27FC236}">
                <a16:creationId xmlns:a16="http://schemas.microsoft.com/office/drawing/2014/main" xmlns="" id="{F138664D-5A09-EE4F-8956-3FA1D46CE191}"/>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6006686" y="2055438"/>
            <a:ext cx="375658" cy="345363"/>
          </a:xfrm>
          <a:prstGeom prst="rect">
            <a:avLst/>
          </a:prstGeom>
        </p:spPr>
      </p:pic>
      <p:pic>
        <p:nvPicPr>
          <p:cNvPr id="154" name="Graphic 153">
            <a:extLst>
              <a:ext uri="{FF2B5EF4-FFF2-40B4-BE49-F238E27FC236}">
                <a16:creationId xmlns:a16="http://schemas.microsoft.com/office/drawing/2014/main" xmlns="" id="{CB491F99-0069-A247-B28C-907D26373522}"/>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7847437" y="5099722"/>
            <a:ext cx="428960" cy="365760"/>
          </a:xfrm>
          <a:prstGeom prst="rect">
            <a:avLst/>
          </a:prstGeom>
        </p:spPr>
      </p:pic>
      <p:pic>
        <p:nvPicPr>
          <p:cNvPr id="155" name="Graphic 154">
            <a:extLst>
              <a:ext uri="{FF2B5EF4-FFF2-40B4-BE49-F238E27FC236}">
                <a16:creationId xmlns:a16="http://schemas.microsoft.com/office/drawing/2014/main" xmlns="" id="{F854449A-8D13-FD46-915E-1DC5FEC65EAD}"/>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3848691" y="2045239"/>
            <a:ext cx="341831" cy="365760"/>
          </a:xfrm>
          <a:prstGeom prst="rect">
            <a:avLst/>
          </a:prstGeom>
        </p:spPr>
      </p:pic>
      <p:grpSp>
        <p:nvGrpSpPr>
          <p:cNvPr id="156" name="Group 155">
            <a:extLst>
              <a:ext uri="{FF2B5EF4-FFF2-40B4-BE49-F238E27FC236}">
                <a16:creationId xmlns:a16="http://schemas.microsoft.com/office/drawing/2014/main" xmlns="" id="{F33058D8-8870-BD48-8EB5-7345D80201F6}"/>
              </a:ext>
            </a:extLst>
          </p:cNvPr>
          <p:cNvGrpSpPr/>
          <p:nvPr/>
        </p:nvGrpSpPr>
        <p:grpSpPr>
          <a:xfrm>
            <a:off x="1417173" y="776469"/>
            <a:ext cx="1137017" cy="560736"/>
            <a:chOff x="131022" y="799129"/>
            <a:chExt cx="1137017" cy="560736"/>
          </a:xfrm>
        </p:grpSpPr>
        <p:sp>
          <p:nvSpPr>
            <p:cNvPr id="157" name="TextBox 156">
              <a:extLst>
                <a:ext uri="{FF2B5EF4-FFF2-40B4-BE49-F238E27FC236}">
                  <a16:creationId xmlns:a16="http://schemas.microsoft.com/office/drawing/2014/main" xmlns="" id="{70A95B2D-DD86-C547-AF31-EC6E0AD1749E}"/>
                </a:ext>
              </a:extLst>
            </p:cNvPr>
            <p:cNvSpPr txBox="1"/>
            <p:nvPr/>
          </p:nvSpPr>
          <p:spPr>
            <a:xfrm>
              <a:off x="131022" y="944367"/>
              <a:ext cx="1137017" cy="415498"/>
            </a:xfrm>
            <a:prstGeom prst="rect">
              <a:avLst/>
            </a:prstGeom>
            <a:noFill/>
          </p:spPr>
          <p:txBody>
            <a:bodyPr wrap="square" rtlCol="0">
              <a:spAutoFit/>
            </a:bodyPr>
            <a:lstStyle/>
            <a:p>
              <a:r>
                <a:rPr lang="en-US" sz="700" dirty="0" err="1" smtClean="0">
                  <a:solidFill>
                    <a:schemeClr val="bg2">
                      <a:lumMod val="25000"/>
                    </a:schemeClr>
                  </a:solidFill>
                  <a:latin typeface="Helvetica" pitchFamily="2" charset="0"/>
                  <a:ea typeface="Roboto Condensed Light" panose="02000000000000000000" pitchFamily="2" charset="0"/>
                </a:rPr>
                <a:t>Kohleverstromung</a:t>
              </a:r>
              <a:r>
                <a:rPr lang="en-US" sz="700" dirty="0" smtClean="0">
                  <a:solidFill>
                    <a:schemeClr val="bg2">
                      <a:lumMod val="25000"/>
                    </a:schemeClr>
                  </a:solidFill>
                  <a:latin typeface="Helvetica" pitchFamily="2" charset="0"/>
                  <a:ea typeface="Roboto Condensed Light" panose="02000000000000000000" pitchFamily="2" charset="0"/>
                </a:rPr>
                <a:t>:</a:t>
              </a:r>
            </a:p>
            <a:p>
              <a:r>
                <a:rPr lang="en-US" sz="700" dirty="0" err="1" smtClean="0">
                  <a:solidFill>
                    <a:schemeClr val="bg2">
                      <a:lumMod val="25000"/>
                    </a:schemeClr>
                  </a:solidFill>
                  <a:latin typeface="Helvetica" pitchFamily="2" charset="0"/>
                  <a:ea typeface="Roboto Condensed Light" panose="02000000000000000000" pitchFamily="2" charset="0"/>
                </a:rPr>
                <a:t>Ausbau oder Reduktion</a:t>
              </a:r>
              <a:r>
                <a:rPr lang="en-US" sz="700" dirty="0" smtClean="0">
                  <a:solidFill>
                    <a:schemeClr val="bg2">
                      <a:lumMod val="25000"/>
                    </a:schemeClr>
                  </a:solidFill>
                  <a:latin typeface="Helvetica" pitchFamily="2" charset="0"/>
                  <a:ea typeface="Roboto Condensed Light" panose="02000000000000000000" pitchFamily="2" charset="0"/>
                </a:rPr>
                <a:t>?</a:t>
              </a:r>
              <a:endParaRPr lang="en-US" sz="700" dirty="0">
                <a:solidFill>
                  <a:schemeClr val="bg2">
                    <a:lumMod val="25000"/>
                  </a:schemeClr>
                </a:solidFill>
                <a:latin typeface="Helvetica" pitchFamily="2" charset="0"/>
                <a:ea typeface="Roboto Condensed Light" panose="02000000000000000000" pitchFamily="2" charset="0"/>
              </a:endParaRPr>
            </a:p>
          </p:txBody>
        </p:sp>
        <p:sp>
          <p:nvSpPr>
            <p:cNvPr id="158" name="TextBox 157">
              <a:extLst>
                <a:ext uri="{FF2B5EF4-FFF2-40B4-BE49-F238E27FC236}">
                  <a16:creationId xmlns:a16="http://schemas.microsoft.com/office/drawing/2014/main" xmlns="" id="{D437F01E-A0EB-184D-9766-075C241E207A}"/>
                </a:ext>
              </a:extLst>
            </p:cNvPr>
            <p:cNvSpPr txBox="1"/>
            <p:nvPr/>
          </p:nvSpPr>
          <p:spPr>
            <a:xfrm>
              <a:off x="132236" y="799129"/>
              <a:ext cx="573561"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Kohle</a:t>
              </a:r>
            </a:p>
          </p:txBody>
        </p:sp>
      </p:grpSp>
      <p:grpSp>
        <p:nvGrpSpPr>
          <p:cNvPr id="159" name="Group 158">
            <a:extLst>
              <a:ext uri="{FF2B5EF4-FFF2-40B4-BE49-F238E27FC236}">
                <a16:creationId xmlns:a16="http://schemas.microsoft.com/office/drawing/2014/main" xmlns="" id="{3A7F1206-FBFC-9742-A512-3128E56A10E4}"/>
              </a:ext>
            </a:extLst>
          </p:cNvPr>
          <p:cNvGrpSpPr/>
          <p:nvPr/>
        </p:nvGrpSpPr>
        <p:grpSpPr>
          <a:xfrm>
            <a:off x="2888913" y="776469"/>
            <a:ext cx="1008400" cy="790446"/>
            <a:chOff x="1621386" y="785704"/>
            <a:chExt cx="1008400" cy="652979"/>
          </a:xfrm>
        </p:grpSpPr>
        <p:sp>
          <p:nvSpPr>
            <p:cNvPr id="160" name="TextBox 159">
              <a:extLst>
                <a:ext uri="{FF2B5EF4-FFF2-40B4-BE49-F238E27FC236}">
                  <a16:creationId xmlns:a16="http://schemas.microsoft.com/office/drawing/2014/main" xmlns="" id="{6D8A3B20-D4AE-1849-84EE-152470B97E37}"/>
                </a:ext>
              </a:extLst>
            </p:cNvPr>
            <p:cNvSpPr txBox="1"/>
            <p:nvPr/>
          </p:nvSpPr>
          <p:spPr>
            <a:xfrm>
              <a:off x="1724500" y="1082732"/>
              <a:ext cx="905286" cy="355951"/>
            </a:xfrm>
            <a:prstGeom prst="rect">
              <a:avLst/>
            </a:prstGeom>
            <a:noFill/>
          </p:spPr>
          <p:txBody>
            <a:bodyPr wrap="square" lIns="0" tIns="0" rIns="0" bIns="0" rtlCol="0">
              <a:spAutoFit/>
            </a:bodyPr>
            <a:lstStyle/>
            <a:p>
              <a:r>
                <a:rPr lang="en-US" sz="700" dirty="0" smtClean="0">
                  <a:solidFill>
                    <a:schemeClr val="bg2">
                      <a:lumMod val="25000"/>
                    </a:schemeClr>
                  </a:solidFill>
                  <a:latin typeface="Helvetica" pitchFamily="2" charset="0"/>
                  <a:ea typeface="Roboto Condensed Light" panose="02000000000000000000" pitchFamily="2" charset="0"/>
                </a:rPr>
                <a:t>(Solar, Wind,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Wasser</a:t>
              </a:r>
              <a:r>
                <a:rPr lang="en-US" sz="700" dirty="0" smtClean="0">
                  <a:solidFill>
                    <a:schemeClr val="bg2">
                      <a:lumMod val="25000"/>
                    </a:schemeClr>
                  </a:solidFill>
                  <a:latin typeface="Helvetica" pitchFamily="2" charset="0"/>
                  <a:ea typeface="Roboto Condensed Light" panose="02000000000000000000" pitchFamily="2" charset="0"/>
                </a:rPr>
                <a:t>):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Ausbau</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err="1" smtClean="0">
                  <a:solidFill>
                    <a:schemeClr val="bg2">
                      <a:lumMod val="25000"/>
                    </a:schemeClr>
                  </a:solidFill>
                  <a:latin typeface="Helvetica" pitchFamily="2" charset="0"/>
                  <a:ea typeface="Roboto Condensed Light" panose="02000000000000000000" pitchFamily="2" charset="0"/>
                </a:rPr>
                <a:t>oder</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err="1" smtClean="0">
                  <a:solidFill>
                    <a:schemeClr val="bg2">
                      <a:lumMod val="25000"/>
                    </a:schemeClr>
                  </a:solidFill>
                  <a:latin typeface="Helvetica" pitchFamily="2" charset="0"/>
                  <a:ea typeface="Roboto Condensed Light" panose="02000000000000000000" pitchFamily="2" charset="0"/>
                </a:rPr>
                <a:t>Reduktion</a:t>
              </a:r>
              <a:r>
                <a:rPr lang="en-US" sz="700" dirty="0" smtClean="0">
                  <a:solidFill>
                    <a:schemeClr val="bg2">
                      <a:lumMod val="25000"/>
                    </a:schemeClr>
                  </a:solidFill>
                  <a:latin typeface="Helvetica" pitchFamily="2" charset="0"/>
                  <a:ea typeface="Roboto Condensed Light" panose="02000000000000000000" pitchFamily="2" charset="0"/>
                </a:rPr>
                <a:t>? </a:t>
              </a:r>
              <a:endParaRPr lang="en-US" sz="700" dirty="0">
                <a:solidFill>
                  <a:schemeClr val="bg2">
                    <a:lumMod val="25000"/>
                  </a:schemeClr>
                </a:solidFill>
                <a:latin typeface="Helvetica" pitchFamily="2" charset="0"/>
                <a:ea typeface="Roboto Condensed Light" panose="02000000000000000000" pitchFamily="2" charset="0"/>
              </a:endParaRPr>
            </a:p>
          </p:txBody>
        </p:sp>
        <p:sp>
          <p:nvSpPr>
            <p:cNvPr id="161" name="TextBox 160">
              <a:extLst>
                <a:ext uri="{FF2B5EF4-FFF2-40B4-BE49-F238E27FC236}">
                  <a16:creationId xmlns:a16="http://schemas.microsoft.com/office/drawing/2014/main" xmlns="" id="{94216500-D12F-754F-9C88-12F0F7E0E8A5}"/>
                </a:ext>
              </a:extLst>
            </p:cNvPr>
            <p:cNvSpPr txBox="1"/>
            <p:nvPr/>
          </p:nvSpPr>
          <p:spPr>
            <a:xfrm>
              <a:off x="1621386" y="785704"/>
              <a:ext cx="1008400"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Erneuerbare Energien</a:t>
              </a:r>
            </a:p>
          </p:txBody>
        </p:sp>
      </p:grpSp>
      <p:grpSp>
        <p:nvGrpSpPr>
          <p:cNvPr id="162" name="Group 161">
            <a:extLst>
              <a:ext uri="{FF2B5EF4-FFF2-40B4-BE49-F238E27FC236}">
                <a16:creationId xmlns:a16="http://schemas.microsoft.com/office/drawing/2014/main" xmlns="" id="{AD744A3F-FB98-0148-BF95-CD5C135BDE9D}"/>
              </a:ext>
            </a:extLst>
          </p:cNvPr>
          <p:cNvGrpSpPr/>
          <p:nvPr/>
        </p:nvGrpSpPr>
        <p:grpSpPr>
          <a:xfrm>
            <a:off x="1670829" y="1775237"/>
            <a:ext cx="1057070" cy="770729"/>
            <a:chOff x="-39080" y="1798750"/>
            <a:chExt cx="632385" cy="654504"/>
          </a:xfrm>
        </p:grpSpPr>
        <p:sp>
          <p:nvSpPr>
            <p:cNvPr id="163" name="TextBox 162">
              <a:extLst>
                <a:ext uri="{FF2B5EF4-FFF2-40B4-BE49-F238E27FC236}">
                  <a16:creationId xmlns:a16="http://schemas.microsoft.com/office/drawing/2014/main" xmlns="" id="{A09EE91E-2D09-5A43-9819-D8BAC3599444}"/>
                </a:ext>
              </a:extLst>
            </p:cNvPr>
            <p:cNvSpPr txBox="1"/>
            <p:nvPr/>
          </p:nvSpPr>
          <p:spPr>
            <a:xfrm>
              <a:off x="17437" y="1995867"/>
              <a:ext cx="575868" cy="457387"/>
            </a:xfrm>
            <a:prstGeom prst="rect">
              <a:avLst/>
            </a:prstGeom>
            <a:noFill/>
          </p:spPr>
          <p:txBody>
            <a:bodyPr wrap="square" lIns="0" tIns="0" rIns="0" bIns="0" rtlCol="0">
              <a:spAutoFit/>
            </a:bodyPr>
            <a:lstStyle/>
            <a:p>
              <a:r>
                <a:rPr lang="en-US" sz="700" dirty="0" err="1" smtClean="0">
                  <a:solidFill>
                    <a:schemeClr val="bg2">
                      <a:lumMod val="25000"/>
                    </a:schemeClr>
                  </a:solidFill>
                  <a:latin typeface="Helvetica" pitchFamily="2" charset="0"/>
                  <a:ea typeface="Roboto Condensed Light" panose="02000000000000000000" pitchFamily="2" charset="0"/>
                </a:rPr>
                <a:t>Erschweren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oder fördern Sie das Bohren, Raffinieren und den Verbrauch von Öl zur Energiegewinnung. </a:t>
              </a:r>
            </a:p>
          </p:txBody>
        </p:sp>
        <p:sp>
          <p:nvSpPr>
            <p:cNvPr id="164" name="TextBox 163">
              <a:extLst>
                <a:ext uri="{FF2B5EF4-FFF2-40B4-BE49-F238E27FC236}">
                  <a16:creationId xmlns:a16="http://schemas.microsoft.com/office/drawing/2014/main" xmlns="" id="{8222E0D5-D52E-0549-B996-C667F2DF7AB3}"/>
                </a:ext>
              </a:extLst>
            </p:cNvPr>
            <p:cNvSpPr txBox="1"/>
            <p:nvPr/>
          </p:nvSpPr>
          <p:spPr>
            <a:xfrm>
              <a:off x="-39080" y="1798750"/>
              <a:ext cx="533377"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Öl</a:t>
              </a:r>
            </a:p>
          </p:txBody>
        </p:sp>
      </p:grpSp>
      <p:grpSp>
        <p:nvGrpSpPr>
          <p:cNvPr id="165" name="Group 164">
            <a:extLst>
              <a:ext uri="{FF2B5EF4-FFF2-40B4-BE49-F238E27FC236}">
                <a16:creationId xmlns:a16="http://schemas.microsoft.com/office/drawing/2014/main" xmlns="" id="{FC3A7404-BA7B-C544-9368-BF677B669F42}"/>
              </a:ext>
            </a:extLst>
          </p:cNvPr>
          <p:cNvGrpSpPr/>
          <p:nvPr/>
        </p:nvGrpSpPr>
        <p:grpSpPr>
          <a:xfrm>
            <a:off x="3088636" y="1853434"/>
            <a:ext cx="1008400" cy="620530"/>
            <a:chOff x="1696147" y="1799338"/>
            <a:chExt cx="1008400" cy="620530"/>
          </a:xfrm>
        </p:grpSpPr>
        <p:sp>
          <p:nvSpPr>
            <p:cNvPr id="166" name="TextBox 165">
              <a:extLst>
                <a:ext uri="{FF2B5EF4-FFF2-40B4-BE49-F238E27FC236}">
                  <a16:creationId xmlns:a16="http://schemas.microsoft.com/office/drawing/2014/main" xmlns="" id="{F39DBD81-D658-DF42-8C3D-87CAE2474A6E}"/>
                </a:ext>
              </a:extLst>
            </p:cNvPr>
            <p:cNvSpPr txBox="1"/>
            <p:nvPr/>
          </p:nvSpPr>
          <p:spPr>
            <a:xfrm>
              <a:off x="1794018" y="1988981"/>
              <a:ext cx="677760" cy="430887"/>
            </a:xfrm>
            <a:prstGeom prst="rect">
              <a:avLst/>
            </a:prstGeom>
            <a:no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Den Bau von Kernkraftwerken fördern </a:t>
              </a:r>
              <a:r>
                <a:rPr lang="en-US" sz="700" dirty="0" err="1">
                  <a:solidFill>
                    <a:schemeClr val="bg2">
                      <a:lumMod val="25000"/>
                    </a:schemeClr>
                  </a:solidFill>
                  <a:latin typeface="Helvetica" pitchFamily="2" charset="0"/>
                  <a:ea typeface="Roboto Condensed Light" panose="02000000000000000000" pitchFamily="2" charset="0"/>
                </a:rPr>
                <a:t>oder</a:t>
              </a:r>
              <a:r>
                <a:rPr lang="en-US" sz="700" dirty="0">
                  <a:solidFill>
                    <a:schemeClr val="bg2">
                      <a:lumMod val="25000"/>
                    </a:schemeClr>
                  </a:solidFill>
                  <a:latin typeface="Helvetica" pitchFamily="2" charset="0"/>
                  <a:ea typeface="Roboto Condensed Light" panose="02000000000000000000" pitchFamily="2" charset="0"/>
                </a:rPr>
                <a:t> </a:t>
              </a:r>
              <a:r>
                <a:rPr lang="en-US" sz="700" dirty="0" err="1" smtClean="0">
                  <a:solidFill>
                    <a:schemeClr val="bg2">
                      <a:lumMod val="25000"/>
                    </a:schemeClr>
                  </a:solidFill>
                  <a:latin typeface="Helvetica" pitchFamily="2" charset="0"/>
                  <a:ea typeface="Roboto Condensed Light" panose="02000000000000000000" pitchFamily="2" charset="0"/>
                </a:rPr>
                <a:t>blockieren</a:t>
              </a:r>
              <a:r>
                <a:rPr lang="en-US" sz="700" dirty="0" smtClean="0">
                  <a:solidFill>
                    <a:schemeClr val="bg2">
                      <a:lumMod val="25000"/>
                    </a:schemeClr>
                  </a:solidFill>
                  <a:latin typeface="Helvetica" pitchFamily="2" charset="0"/>
                  <a:ea typeface="Roboto Condensed Light" panose="02000000000000000000" pitchFamily="2" charset="0"/>
                </a:rPr>
                <a:t>. </a:t>
              </a:r>
              <a:endParaRPr lang="en-US" sz="700" dirty="0">
                <a:solidFill>
                  <a:schemeClr val="bg2">
                    <a:lumMod val="25000"/>
                  </a:schemeClr>
                </a:solidFill>
                <a:latin typeface="Helvetica" pitchFamily="2" charset="0"/>
                <a:ea typeface="Roboto Condensed Light" panose="02000000000000000000" pitchFamily="2" charset="0"/>
              </a:endParaRPr>
            </a:p>
          </p:txBody>
        </p:sp>
        <p:sp>
          <p:nvSpPr>
            <p:cNvPr id="167" name="TextBox 166">
              <a:extLst>
                <a:ext uri="{FF2B5EF4-FFF2-40B4-BE49-F238E27FC236}">
                  <a16:creationId xmlns:a16="http://schemas.microsoft.com/office/drawing/2014/main" xmlns="" id="{E1304754-ECC0-434D-BC10-421DF6077D50}"/>
                </a:ext>
              </a:extLst>
            </p:cNvPr>
            <p:cNvSpPr txBox="1"/>
            <p:nvPr/>
          </p:nvSpPr>
          <p:spPr>
            <a:xfrm>
              <a:off x="1696147" y="1799338"/>
              <a:ext cx="1008400"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Kernkraft</a:t>
              </a:r>
            </a:p>
          </p:txBody>
        </p:sp>
      </p:grpSp>
      <p:grpSp>
        <p:nvGrpSpPr>
          <p:cNvPr id="168" name="Group 167">
            <a:extLst>
              <a:ext uri="{FF2B5EF4-FFF2-40B4-BE49-F238E27FC236}">
                <a16:creationId xmlns:a16="http://schemas.microsoft.com/office/drawing/2014/main" xmlns="" id="{4662F8FD-D769-6A4F-A895-C6D78B0DB14B}"/>
              </a:ext>
            </a:extLst>
          </p:cNvPr>
          <p:cNvGrpSpPr/>
          <p:nvPr/>
        </p:nvGrpSpPr>
        <p:grpSpPr>
          <a:xfrm>
            <a:off x="4418771" y="751718"/>
            <a:ext cx="1339360" cy="780496"/>
            <a:chOff x="3159196" y="777577"/>
            <a:chExt cx="1589791" cy="780496"/>
          </a:xfrm>
        </p:grpSpPr>
        <p:sp>
          <p:nvSpPr>
            <p:cNvPr id="169" name="TextBox 168">
              <a:extLst>
                <a:ext uri="{FF2B5EF4-FFF2-40B4-BE49-F238E27FC236}">
                  <a16:creationId xmlns:a16="http://schemas.microsoft.com/office/drawing/2014/main" xmlns="" id="{65A77A80-59C1-4C46-B1D5-AD007F97AF7C}"/>
                </a:ext>
              </a:extLst>
            </p:cNvPr>
            <p:cNvSpPr txBox="1"/>
            <p:nvPr/>
          </p:nvSpPr>
          <p:spPr>
            <a:xfrm>
              <a:off x="3249728" y="1127186"/>
              <a:ext cx="1345482" cy="430887"/>
            </a:xfrm>
            <a:prstGeom prst="rect">
              <a:avLst/>
            </a:prstGeom>
            <a:solidFill>
              <a:schemeClr val="bg1"/>
            </a:solid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Erhöhen oder verringern Sie die Energieeffizienz von Fahrzeugen, Schifffahrt, Flugverkehr und Transportsystemen. </a:t>
              </a:r>
            </a:p>
          </p:txBody>
        </p:sp>
        <p:sp>
          <p:nvSpPr>
            <p:cNvPr id="170" name="TextBox 169">
              <a:extLst>
                <a:ext uri="{FF2B5EF4-FFF2-40B4-BE49-F238E27FC236}">
                  <a16:creationId xmlns:a16="http://schemas.microsoft.com/office/drawing/2014/main" xmlns="" id="{6C9A4BDD-9CA7-B04D-BC90-1B85397BEBAE}"/>
                </a:ext>
              </a:extLst>
            </p:cNvPr>
            <p:cNvSpPr txBox="1"/>
            <p:nvPr/>
          </p:nvSpPr>
          <p:spPr>
            <a:xfrm>
              <a:off x="3159196" y="777577"/>
              <a:ext cx="1589791" cy="400110"/>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Transport-Energie-Effizienz</a:t>
              </a:r>
            </a:p>
          </p:txBody>
        </p:sp>
      </p:grpSp>
      <p:grpSp>
        <p:nvGrpSpPr>
          <p:cNvPr id="171" name="Group 170">
            <a:extLst>
              <a:ext uri="{FF2B5EF4-FFF2-40B4-BE49-F238E27FC236}">
                <a16:creationId xmlns:a16="http://schemas.microsoft.com/office/drawing/2014/main" xmlns="" id="{BF0CCC75-F025-B843-8C12-AE60D9F40AC4}"/>
              </a:ext>
            </a:extLst>
          </p:cNvPr>
          <p:cNvGrpSpPr/>
          <p:nvPr/>
        </p:nvGrpSpPr>
        <p:grpSpPr>
          <a:xfrm>
            <a:off x="6287016" y="751718"/>
            <a:ext cx="1305651" cy="897612"/>
            <a:chOff x="4765387" y="779225"/>
            <a:chExt cx="1305651" cy="897612"/>
          </a:xfrm>
        </p:grpSpPr>
        <p:sp>
          <p:nvSpPr>
            <p:cNvPr id="172" name="TextBox 171">
              <a:extLst>
                <a:ext uri="{FF2B5EF4-FFF2-40B4-BE49-F238E27FC236}">
                  <a16:creationId xmlns:a16="http://schemas.microsoft.com/office/drawing/2014/main" xmlns="" id="{8698B19C-2A31-6A4B-9D49-CA88420C3B2E}"/>
                </a:ext>
              </a:extLst>
            </p:cNvPr>
            <p:cNvSpPr txBox="1"/>
            <p:nvPr/>
          </p:nvSpPr>
          <p:spPr>
            <a:xfrm>
              <a:off x="4859562" y="1138228"/>
              <a:ext cx="1121901" cy="538609"/>
            </a:xfrm>
            <a:prstGeom prst="rect">
              <a:avLst/>
            </a:prstGeom>
            <a:no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Erhöhen oder </a:t>
              </a:r>
              <a:r>
                <a:rPr lang="en-US" sz="700" dirty="0" err="1">
                  <a:solidFill>
                    <a:schemeClr val="bg2">
                      <a:lumMod val="25000"/>
                    </a:schemeClr>
                  </a:solidFill>
                  <a:latin typeface="Helvetica" pitchFamily="2" charset="0"/>
                  <a:ea typeface="Roboto Condensed Light" panose="02000000000000000000" pitchFamily="2" charset="0"/>
                </a:rPr>
                <a:t>verringern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Sie</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die Anschaffung von neuen Elektroautos, LKWs, Bussen, Zügen und Schiffen. </a:t>
              </a:r>
            </a:p>
          </p:txBody>
        </p:sp>
        <p:sp>
          <p:nvSpPr>
            <p:cNvPr id="173" name="TextBox 172">
              <a:extLst>
                <a:ext uri="{FF2B5EF4-FFF2-40B4-BE49-F238E27FC236}">
                  <a16:creationId xmlns:a16="http://schemas.microsoft.com/office/drawing/2014/main" xmlns="" id="{401F741A-F5FD-DD47-B670-36D2C7490CEE}"/>
                </a:ext>
              </a:extLst>
            </p:cNvPr>
            <p:cNvSpPr txBox="1"/>
            <p:nvPr/>
          </p:nvSpPr>
          <p:spPr>
            <a:xfrm>
              <a:off x="4765387" y="779225"/>
              <a:ext cx="1305651" cy="400110"/>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Transport</a:t>
              </a:r>
            </a:p>
            <a:p>
              <a:r>
                <a:rPr lang="en-US" sz="1000" b="1" dirty="0">
                  <a:solidFill>
                    <a:schemeClr val="bg2">
                      <a:lumMod val="25000"/>
                    </a:schemeClr>
                  </a:solidFill>
                  <a:latin typeface="Helvetica" pitchFamily="2" charset="0"/>
                  <a:ea typeface="Roboto Condensed" panose="02000000000000000000" pitchFamily="2" charset="0"/>
                </a:rPr>
                <a:t>Elektrifizierung</a:t>
              </a:r>
            </a:p>
          </p:txBody>
        </p:sp>
      </p:grpSp>
      <p:grpSp>
        <p:nvGrpSpPr>
          <p:cNvPr id="174" name="Group 173">
            <a:extLst>
              <a:ext uri="{FF2B5EF4-FFF2-40B4-BE49-F238E27FC236}">
                <a16:creationId xmlns:a16="http://schemas.microsoft.com/office/drawing/2014/main" xmlns="" id="{C7BBEE82-B12A-3748-9051-65EEE214F329}"/>
              </a:ext>
            </a:extLst>
          </p:cNvPr>
          <p:cNvGrpSpPr/>
          <p:nvPr/>
        </p:nvGrpSpPr>
        <p:grpSpPr>
          <a:xfrm>
            <a:off x="4666601" y="1775239"/>
            <a:ext cx="1632582" cy="780192"/>
            <a:chOff x="3486672" y="1794820"/>
            <a:chExt cx="1832552" cy="780192"/>
          </a:xfrm>
        </p:grpSpPr>
        <p:sp>
          <p:nvSpPr>
            <p:cNvPr id="175" name="TextBox 174">
              <a:extLst>
                <a:ext uri="{FF2B5EF4-FFF2-40B4-BE49-F238E27FC236}">
                  <a16:creationId xmlns:a16="http://schemas.microsoft.com/office/drawing/2014/main" xmlns="" id="{D3D7ABDF-2845-054C-82B2-860EF6F99887}"/>
                </a:ext>
              </a:extLst>
            </p:cNvPr>
            <p:cNvSpPr txBox="1"/>
            <p:nvPr/>
          </p:nvSpPr>
          <p:spPr>
            <a:xfrm>
              <a:off x="3580119" y="2144125"/>
              <a:ext cx="1406940" cy="430887"/>
            </a:xfrm>
            <a:prstGeom prst="rect">
              <a:avLst/>
            </a:prstGeom>
            <a:noFill/>
          </p:spPr>
          <p:txBody>
            <a:bodyPr wrap="square" lIns="0" tIns="0" rIns="0" bIns="0" rtlCol="0">
              <a:spAutoFit/>
            </a:bodyPr>
            <a:lstStyle/>
            <a:p>
              <a:r>
                <a:rPr lang="en-US" sz="700" dirty="0" err="1" smtClean="0">
                  <a:solidFill>
                    <a:schemeClr val="bg2">
                      <a:lumMod val="25000"/>
                    </a:schemeClr>
                  </a:solidFill>
                  <a:latin typeface="Helvetica" pitchFamily="2" charset="0"/>
                  <a:ea typeface="Roboto Condensed Light" panose="02000000000000000000" pitchFamily="2" charset="0"/>
                </a:rPr>
                <a:t>Fördern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oder verringern Sie die Energieeffizienz von Gebäuden, Fabriken, Geräten und </a:t>
              </a:r>
              <a:r>
                <a:rPr lang="en-US" sz="700" dirty="0" err="1" smtClean="0">
                  <a:solidFill>
                    <a:schemeClr val="bg2">
                      <a:lumMod val="25000"/>
                    </a:schemeClr>
                  </a:solidFill>
                  <a:latin typeface="Helvetica" pitchFamily="2" charset="0"/>
                  <a:ea typeface="Roboto Condensed Light" panose="02000000000000000000" pitchFamily="2" charset="0"/>
                </a:rPr>
                <a:t>anderer</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Maschinen. </a:t>
              </a:r>
            </a:p>
          </p:txBody>
        </p:sp>
        <p:sp>
          <p:nvSpPr>
            <p:cNvPr id="176" name="TextBox 175">
              <a:extLst>
                <a:ext uri="{FF2B5EF4-FFF2-40B4-BE49-F238E27FC236}">
                  <a16:creationId xmlns:a16="http://schemas.microsoft.com/office/drawing/2014/main" xmlns="" id="{8182D297-0EB9-324A-AB13-9A6C3B4CB210}"/>
                </a:ext>
              </a:extLst>
            </p:cNvPr>
            <p:cNvSpPr txBox="1"/>
            <p:nvPr/>
          </p:nvSpPr>
          <p:spPr>
            <a:xfrm>
              <a:off x="3486672" y="1794820"/>
              <a:ext cx="1832552" cy="400110"/>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Gebäude &amp; Industrie</a:t>
              </a:r>
            </a:p>
            <a:p>
              <a:r>
                <a:rPr lang="en-US" sz="1000" b="1" dirty="0">
                  <a:solidFill>
                    <a:schemeClr val="bg2">
                      <a:lumMod val="25000"/>
                    </a:schemeClr>
                  </a:solidFill>
                  <a:latin typeface="Helvetica" pitchFamily="2" charset="0"/>
                  <a:ea typeface="Roboto Condensed" panose="02000000000000000000" pitchFamily="2" charset="0"/>
                </a:rPr>
                <a:t>Energie-Effizienz</a:t>
              </a:r>
            </a:p>
          </p:txBody>
        </p:sp>
      </p:grpSp>
      <p:grpSp>
        <p:nvGrpSpPr>
          <p:cNvPr id="177" name="Group 176">
            <a:extLst>
              <a:ext uri="{FF2B5EF4-FFF2-40B4-BE49-F238E27FC236}">
                <a16:creationId xmlns:a16="http://schemas.microsoft.com/office/drawing/2014/main" xmlns="" id="{C9598393-08EE-8041-9A7B-C6EEFB1CC331}"/>
              </a:ext>
            </a:extLst>
          </p:cNvPr>
          <p:cNvGrpSpPr/>
          <p:nvPr/>
        </p:nvGrpSpPr>
        <p:grpSpPr>
          <a:xfrm>
            <a:off x="8360925" y="782963"/>
            <a:ext cx="1402272" cy="775283"/>
            <a:chOff x="7045692" y="799370"/>
            <a:chExt cx="1402272" cy="775283"/>
          </a:xfrm>
        </p:grpSpPr>
        <p:sp>
          <p:nvSpPr>
            <p:cNvPr id="178" name="TextBox 177">
              <a:extLst>
                <a:ext uri="{FF2B5EF4-FFF2-40B4-BE49-F238E27FC236}">
                  <a16:creationId xmlns:a16="http://schemas.microsoft.com/office/drawing/2014/main" xmlns="" id="{B8793E31-F43B-C74F-BB0C-BDAD9B249A17}"/>
                </a:ext>
              </a:extLst>
            </p:cNvPr>
            <p:cNvSpPr txBox="1"/>
            <p:nvPr/>
          </p:nvSpPr>
          <p:spPr>
            <a:xfrm>
              <a:off x="7143053" y="1143766"/>
              <a:ext cx="1243697" cy="430887"/>
            </a:xfrm>
            <a:prstGeom prst="rect">
              <a:avLst/>
            </a:prstGeom>
            <a:solidFill>
              <a:schemeClr val="bg1"/>
            </a:solidFill>
          </p:spPr>
          <p:txBody>
            <a:bodyPr wrap="square" lIns="0" tIns="0" rIns="0" bIns="0" rtlCol="0">
              <a:spAutoFit/>
            </a:bodyPr>
            <a:lstStyle/>
            <a:p>
              <a:r>
                <a:rPr lang="en-US" sz="700" dirty="0">
                  <a:solidFill>
                    <a:schemeClr val="bg2">
                      <a:lumMod val="25000"/>
                    </a:schemeClr>
                  </a:solidFill>
                  <a:latin typeface="Helvetica" pitchFamily="2" charset="0"/>
                  <a:ea typeface="Roboto Condensed Light" panose="02000000000000000000" pitchFamily="2" charset="0"/>
                </a:rPr>
                <a:t>Verringern oder erhöhen Sie die Treibhausgasemissionen von Methan, Lachgas und den F-Gasen. </a:t>
              </a:r>
            </a:p>
          </p:txBody>
        </p:sp>
        <p:sp>
          <p:nvSpPr>
            <p:cNvPr id="179" name="TextBox 178">
              <a:extLst>
                <a:ext uri="{FF2B5EF4-FFF2-40B4-BE49-F238E27FC236}">
                  <a16:creationId xmlns:a16="http://schemas.microsoft.com/office/drawing/2014/main" xmlns="" id="{94EEA757-198C-3A4E-ADB2-E271C51D7357}"/>
                </a:ext>
              </a:extLst>
            </p:cNvPr>
            <p:cNvSpPr txBox="1"/>
            <p:nvPr/>
          </p:nvSpPr>
          <p:spPr>
            <a:xfrm>
              <a:off x="7045692" y="799370"/>
              <a:ext cx="1402272" cy="400110"/>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Methan &amp; andere Gase</a:t>
              </a:r>
            </a:p>
          </p:txBody>
        </p:sp>
      </p:grpSp>
      <p:sp>
        <p:nvSpPr>
          <p:cNvPr id="180" name="TextBox 179">
            <a:extLst>
              <a:ext uri="{FF2B5EF4-FFF2-40B4-BE49-F238E27FC236}">
                <a16:creationId xmlns:a16="http://schemas.microsoft.com/office/drawing/2014/main" xmlns="" id="{9F9F5D65-F721-AA4E-B00A-969C4AAE5209}"/>
              </a:ext>
            </a:extLst>
          </p:cNvPr>
          <p:cNvSpPr txBox="1"/>
          <p:nvPr/>
        </p:nvSpPr>
        <p:spPr>
          <a:xfrm>
            <a:off x="8402866" y="4898145"/>
            <a:ext cx="1090791" cy="253916"/>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Abholzung</a:t>
            </a:r>
          </a:p>
        </p:txBody>
      </p:sp>
      <p:sp>
        <p:nvSpPr>
          <p:cNvPr id="181" name="TextBox 180">
            <a:extLst>
              <a:ext uri="{FF2B5EF4-FFF2-40B4-BE49-F238E27FC236}">
                <a16:creationId xmlns:a16="http://schemas.microsoft.com/office/drawing/2014/main" xmlns="" id="{0ED85EC2-FFD3-674A-AEB3-F6FAEEDB3B15}"/>
              </a:ext>
            </a:extLst>
          </p:cNvPr>
          <p:cNvSpPr txBox="1"/>
          <p:nvPr/>
        </p:nvSpPr>
        <p:spPr>
          <a:xfrm>
            <a:off x="1626791" y="4862408"/>
            <a:ext cx="950492" cy="246221"/>
          </a:xfrm>
          <a:prstGeom prst="rect">
            <a:avLst/>
          </a:prstGeom>
          <a:noFill/>
        </p:spPr>
        <p:txBody>
          <a:bodyPr wrap="square" rtlCol="0">
            <a:spAutoFit/>
          </a:bodyPr>
          <a:lstStyle/>
          <a:p>
            <a:r>
              <a:rPr lang="en-US" sz="1000" b="1" dirty="0" err="1" smtClean="0">
                <a:solidFill>
                  <a:schemeClr val="bg2">
                    <a:lumMod val="25000"/>
                  </a:schemeClr>
                </a:solidFill>
                <a:latin typeface="Helvetica" pitchFamily="2" charset="0"/>
                <a:ea typeface="Roboto Condensed" panose="02000000000000000000" pitchFamily="2" charset="0"/>
              </a:rPr>
              <a:t>Erdgas</a:t>
            </a:r>
            <a:endParaRPr lang="en-US" sz="1000" b="1" dirty="0">
              <a:solidFill>
                <a:schemeClr val="bg2">
                  <a:lumMod val="25000"/>
                </a:schemeClr>
              </a:solidFill>
              <a:latin typeface="Helvetica" pitchFamily="2" charset="0"/>
              <a:ea typeface="Roboto Condensed" panose="02000000000000000000" pitchFamily="2" charset="0"/>
            </a:endParaRPr>
          </a:p>
        </p:txBody>
      </p:sp>
      <p:sp>
        <p:nvSpPr>
          <p:cNvPr id="182" name="TextBox 181">
            <a:extLst>
              <a:ext uri="{FF2B5EF4-FFF2-40B4-BE49-F238E27FC236}">
                <a16:creationId xmlns:a16="http://schemas.microsoft.com/office/drawing/2014/main" xmlns="" id="{8FC11E27-AB40-4C41-AB37-FDB821C6D91C}"/>
              </a:ext>
            </a:extLst>
          </p:cNvPr>
          <p:cNvSpPr txBox="1"/>
          <p:nvPr/>
        </p:nvSpPr>
        <p:spPr>
          <a:xfrm>
            <a:off x="1430598" y="5856958"/>
            <a:ext cx="1111156"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Bioenergie</a:t>
            </a:r>
          </a:p>
        </p:txBody>
      </p:sp>
      <p:sp>
        <p:nvSpPr>
          <p:cNvPr id="183" name="TextBox 182">
            <a:extLst>
              <a:ext uri="{FF2B5EF4-FFF2-40B4-BE49-F238E27FC236}">
                <a16:creationId xmlns:a16="http://schemas.microsoft.com/office/drawing/2014/main" xmlns="" id="{6C438C05-C09C-A94E-B31F-169A8B811E59}"/>
              </a:ext>
            </a:extLst>
          </p:cNvPr>
          <p:cNvSpPr txBox="1"/>
          <p:nvPr/>
        </p:nvSpPr>
        <p:spPr>
          <a:xfrm>
            <a:off x="3280540" y="4962355"/>
            <a:ext cx="1138231" cy="153888"/>
          </a:xfrm>
          <a:prstGeom prst="rect">
            <a:avLst/>
          </a:prstGeom>
          <a:solidFill>
            <a:schemeClr val="bg1"/>
          </a:solidFill>
        </p:spPr>
        <p:txBody>
          <a:bodyPr wrap="square" lIns="0" tIns="0" rIns="0" bIns="0" rtlCol="0">
            <a:spAutoFit/>
          </a:bodyPr>
          <a:lstStyle/>
          <a:p>
            <a:r>
              <a:rPr lang="en-US" sz="1000" b="1" dirty="0" err="1" smtClean="0">
                <a:solidFill>
                  <a:schemeClr val="bg2">
                    <a:lumMod val="25000"/>
                  </a:schemeClr>
                </a:solidFill>
                <a:latin typeface="Helvetica" pitchFamily="2" charset="0"/>
                <a:ea typeface="Roboto Condensed" panose="02000000000000000000" pitchFamily="2" charset="0"/>
              </a:rPr>
              <a:t>Neue</a:t>
            </a:r>
            <a:r>
              <a:rPr lang="en-US" sz="1000" b="1" dirty="0">
                <a:solidFill>
                  <a:schemeClr val="bg2">
                    <a:lumMod val="25000"/>
                  </a:schemeClr>
                </a:solidFill>
                <a:latin typeface="Helvetica" pitchFamily="2" charset="0"/>
                <a:ea typeface="Roboto Condensed" panose="02000000000000000000" pitchFamily="2" charset="0"/>
              </a:rPr>
              <a:t> </a:t>
            </a:r>
            <a:r>
              <a:rPr lang="en-US" sz="1000" b="1" dirty="0" err="1" smtClean="0">
                <a:solidFill>
                  <a:schemeClr val="bg2">
                    <a:lumMod val="25000"/>
                  </a:schemeClr>
                </a:solidFill>
                <a:latin typeface="Helvetica" pitchFamily="2" charset="0"/>
                <a:ea typeface="Roboto Condensed" panose="02000000000000000000" pitchFamily="2" charset="0"/>
              </a:rPr>
              <a:t>Technologie</a:t>
            </a:r>
            <a:endParaRPr lang="en-US" sz="1000" b="1" dirty="0">
              <a:solidFill>
                <a:schemeClr val="bg2">
                  <a:lumMod val="25000"/>
                </a:schemeClr>
              </a:solidFill>
              <a:latin typeface="Helvetica" pitchFamily="2" charset="0"/>
              <a:ea typeface="Roboto Condensed" panose="02000000000000000000" pitchFamily="2" charset="0"/>
            </a:endParaRPr>
          </a:p>
        </p:txBody>
      </p:sp>
      <p:sp>
        <p:nvSpPr>
          <p:cNvPr id="184" name="TextBox 183">
            <a:extLst>
              <a:ext uri="{FF2B5EF4-FFF2-40B4-BE49-F238E27FC236}">
                <a16:creationId xmlns:a16="http://schemas.microsoft.com/office/drawing/2014/main" xmlns="" id="{27DCD1CF-3851-1147-B94D-2839B5BF8C50}"/>
              </a:ext>
            </a:extLst>
          </p:cNvPr>
          <p:cNvSpPr txBox="1"/>
          <p:nvPr/>
        </p:nvSpPr>
        <p:spPr>
          <a:xfrm>
            <a:off x="2937323" y="5849778"/>
            <a:ext cx="1481448"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Kohlenstoffpreis</a:t>
            </a:r>
          </a:p>
        </p:txBody>
      </p:sp>
      <p:grpSp>
        <p:nvGrpSpPr>
          <p:cNvPr id="185" name="Group 184">
            <a:extLst>
              <a:ext uri="{FF2B5EF4-FFF2-40B4-BE49-F238E27FC236}">
                <a16:creationId xmlns:a16="http://schemas.microsoft.com/office/drawing/2014/main" xmlns="" id="{AC771725-CD72-634B-AA2C-FB98C07F1227}"/>
              </a:ext>
            </a:extLst>
          </p:cNvPr>
          <p:cNvGrpSpPr/>
          <p:nvPr/>
        </p:nvGrpSpPr>
        <p:grpSpPr>
          <a:xfrm>
            <a:off x="6656646" y="1731066"/>
            <a:ext cx="1629279" cy="903317"/>
            <a:chOff x="3907976" y="4938380"/>
            <a:chExt cx="1629279" cy="903317"/>
          </a:xfrm>
        </p:grpSpPr>
        <p:sp>
          <p:nvSpPr>
            <p:cNvPr id="186" name="TextBox 185">
              <a:extLst>
                <a:ext uri="{FF2B5EF4-FFF2-40B4-BE49-F238E27FC236}">
                  <a16:creationId xmlns:a16="http://schemas.microsoft.com/office/drawing/2014/main" xmlns="" id="{EA240029-E4BB-2E46-9C42-45036575FCE9}"/>
                </a:ext>
              </a:extLst>
            </p:cNvPr>
            <p:cNvSpPr txBox="1"/>
            <p:nvPr/>
          </p:nvSpPr>
          <p:spPr>
            <a:xfrm>
              <a:off x="3997682" y="5303088"/>
              <a:ext cx="1393881" cy="538609"/>
            </a:xfrm>
            <a:prstGeom prst="rect">
              <a:avLst/>
            </a:prstGeom>
            <a:noFill/>
          </p:spPr>
          <p:txBody>
            <a:bodyPr wrap="square" lIns="0" tIns="0" rIns="0" bIns="0" rtlCol="0">
              <a:spAutoFit/>
            </a:bodyPr>
            <a:lstStyle/>
            <a:p>
              <a:r>
                <a:rPr lang="en-US" sz="700" dirty="0" err="1" smtClean="0">
                  <a:solidFill>
                    <a:schemeClr val="bg2">
                      <a:lumMod val="25000"/>
                    </a:schemeClr>
                  </a:solidFill>
                  <a:latin typeface="Helvetica" pitchFamily="2" charset="0"/>
                  <a:ea typeface="Roboto Condensed Light" panose="02000000000000000000" pitchFamily="2" charset="0"/>
                </a:rPr>
                <a:t>Fördern</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oder verringern Sie den Einsatz von Strom in Gebäuden, Geräten, Motoren und anderen Maschinen anstelle von Brennstoffen wie Öl oder Gas. </a:t>
              </a:r>
            </a:p>
          </p:txBody>
        </p:sp>
        <p:sp>
          <p:nvSpPr>
            <p:cNvPr id="187" name="TextBox 186">
              <a:extLst>
                <a:ext uri="{FF2B5EF4-FFF2-40B4-BE49-F238E27FC236}">
                  <a16:creationId xmlns:a16="http://schemas.microsoft.com/office/drawing/2014/main" xmlns="" id="{FABF7DC0-CD71-3D44-87D3-D26FABBFB83F}"/>
                </a:ext>
              </a:extLst>
            </p:cNvPr>
            <p:cNvSpPr txBox="1"/>
            <p:nvPr/>
          </p:nvSpPr>
          <p:spPr>
            <a:xfrm>
              <a:off x="3907976" y="4938380"/>
              <a:ext cx="1629279" cy="400110"/>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Gebäude &amp; Industrie</a:t>
              </a:r>
            </a:p>
            <a:p>
              <a:r>
                <a:rPr lang="en-US" sz="1000" b="1" dirty="0">
                  <a:solidFill>
                    <a:schemeClr val="bg2">
                      <a:lumMod val="25000"/>
                    </a:schemeClr>
                  </a:solidFill>
                  <a:latin typeface="Helvetica" pitchFamily="2" charset="0"/>
                  <a:ea typeface="Roboto Condensed" panose="02000000000000000000" pitchFamily="2" charset="0"/>
                </a:rPr>
                <a:t>Elektrifizierung</a:t>
              </a:r>
            </a:p>
          </p:txBody>
        </p:sp>
      </p:grpSp>
      <p:grpSp>
        <p:nvGrpSpPr>
          <p:cNvPr id="188" name="Group 187">
            <a:extLst>
              <a:ext uri="{FF2B5EF4-FFF2-40B4-BE49-F238E27FC236}">
                <a16:creationId xmlns:a16="http://schemas.microsoft.com/office/drawing/2014/main" xmlns="" id="{50E8C834-3FCF-C048-BAD9-97918725BB50}"/>
              </a:ext>
            </a:extLst>
          </p:cNvPr>
          <p:cNvGrpSpPr/>
          <p:nvPr/>
        </p:nvGrpSpPr>
        <p:grpSpPr>
          <a:xfrm>
            <a:off x="4557236" y="5850420"/>
            <a:ext cx="1346094" cy="729585"/>
            <a:chOff x="3119999" y="6046568"/>
            <a:chExt cx="1346094" cy="501456"/>
          </a:xfrm>
        </p:grpSpPr>
        <p:sp>
          <p:nvSpPr>
            <p:cNvPr id="189" name="TextBox 188">
              <a:extLst>
                <a:ext uri="{FF2B5EF4-FFF2-40B4-BE49-F238E27FC236}">
                  <a16:creationId xmlns:a16="http://schemas.microsoft.com/office/drawing/2014/main" xmlns="" id="{263DD784-2456-6D4F-AAB2-AB0B2750FFA3}"/>
                </a:ext>
              </a:extLst>
            </p:cNvPr>
            <p:cNvSpPr txBox="1"/>
            <p:nvPr/>
          </p:nvSpPr>
          <p:spPr>
            <a:xfrm>
              <a:off x="3119999" y="6251868"/>
              <a:ext cx="1346094" cy="296156"/>
            </a:xfrm>
            <a:prstGeom prst="rect">
              <a:avLst/>
            </a:prstGeom>
            <a:noFill/>
          </p:spPr>
          <p:txBody>
            <a:bodyPr wrap="square" lIns="0" tIns="0" rIns="0" bIns="0" rtlCol="0">
              <a:spAutoFit/>
            </a:bodyPr>
            <a:lstStyle/>
            <a:p>
              <a:pPr marL="171450"/>
              <a:r>
                <a:rPr lang="en-US" sz="700" dirty="0">
                  <a:solidFill>
                    <a:schemeClr val="bg2">
                      <a:lumMod val="25000"/>
                    </a:schemeClr>
                  </a:solidFill>
                  <a:latin typeface="Helvetica" pitchFamily="2" charset="0"/>
                  <a:ea typeface="Roboto Condensed Light" panose="02000000000000000000" pitchFamily="2" charset="0"/>
                </a:rPr>
                <a:t>Gehen Sie von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einem</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err="1">
                  <a:solidFill>
                    <a:schemeClr val="bg2">
                      <a:lumMod val="25000"/>
                    </a:schemeClr>
                  </a:solidFill>
                  <a:latin typeface="Helvetica" pitchFamily="2" charset="0"/>
                  <a:ea typeface="Roboto Condensed Light" panose="02000000000000000000" pitchFamily="2" charset="0"/>
                </a:rPr>
                <a:t>höheren</a:t>
              </a:r>
              <a:r>
                <a:rPr lang="en-US" sz="700" dirty="0">
                  <a:solidFill>
                    <a:schemeClr val="bg2">
                      <a:lumMod val="25000"/>
                    </a:schemeClr>
                  </a:solidFill>
                  <a:latin typeface="Helvetica" pitchFamily="2" charset="0"/>
                  <a:ea typeface="Roboto Condensed Light" panose="02000000000000000000" pitchFamily="2" charset="0"/>
                </a:rPr>
                <a:t> </a:t>
              </a:r>
              <a:r>
                <a:rPr lang="en-US" sz="700" dirty="0" smtClean="0">
                  <a:solidFill>
                    <a:schemeClr val="bg2">
                      <a:lumMod val="25000"/>
                    </a:schemeClr>
                  </a:solidFill>
                  <a:latin typeface="Helvetica" pitchFamily="2" charset="0"/>
                  <a:ea typeface="Roboto Condensed Light" panose="02000000000000000000" pitchFamily="2" charset="0"/>
                </a:rPr>
                <a:t/>
              </a:r>
              <a:br>
                <a:rPr lang="en-US" sz="700" dirty="0" smtClean="0">
                  <a:solidFill>
                    <a:schemeClr val="bg2">
                      <a:lumMod val="25000"/>
                    </a:schemeClr>
                  </a:solidFill>
                  <a:latin typeface="Helvetica" pitchFamily="2" charset="0"/>
                  <a:ea typeface="Roboto Condensed Light" panose="02000000000000000000" pitchFamily="2" charset="0"/>
                </a:rPr>
              </a:br>
              <a:r>
                <a:rPr lang="en-US" sz="700" dirty="0" err="1" smtClean="0">
                  <a:solidFill>
                    <a:schemeClr val="bg2">
                      <a:lumMod val="25000"/>
                    </a:schemeClr>
                  </a:solidFill>
                  <a:latin typeface="Helvetica" pitchFamily="2" charset="0"/>
                  <a:ea typeface="Roboto Condensed Light" panose="02000000000000000000" pitchFamily="2" charset="0"/>
                </a:rPr>
                <a:t>oder</a:t>
              </a:r>
              <a:r>
                <a:rPr lang="en-US" sz="700" dirty="0" smtClean="0">
                  <a:solidFill>
                    <a:schemeClr val="bg2">
                      <a:lumMod val="25000"/>
                    </a:schemeClr>
                  </a:solidFill>
                  <a:latin typeface="Helvetica" pitchFamily="2" charset="0"/>
                  <a:ea typeface="Roboto Condensed Light" panose="02000000000000000000" pitchFamily="2" charset="0"/>
                </a:rPr>
                <a:t> </a:t>
              </a:r>
              <a:r>
                <a:rPr lang="en-US" sz="700" dirty="0">
                  <a:solidFill>
                    <a:schemeClr val="bg2">
                      <a:lumMod val="25000"/>
                    </a:schemeClr>
                  </a:solidFill>
                  <a:latin typeface="Helvetica" pitchFamily="2" charset="0"/>
                  <a:ea typeface="Roboto Condensed Light" panose="02000000000000000000" pitchFamily="2" charset="0"/>
                </a:rPr>
                <a:t>niedrigeren Bevölkerungswachstum aus. </a:t>
              </a:r>
            </a:p>
          </p:txBody>
        </p:sp>
        <p:sp>
          <p:nvSpPr>
            <p:cNvPr id="190" name="TextBox 189">
              <a:extLst>
                <a:ext uri="{FF2B5EF4-FFF2-40B4-BE49-F238E27FC236}">
                  <a16:creationId xmlns:a16="http://schemas.microsoft.com/office/drawing/2014/main" xmlns="" id="{D59815B3-EAFA-FA43-B2C5-EF0F5056AE2A}"/>
                </a:ext>
              </a:extLst>
            </p:cNvPr>
            <p:cNvSpPr txBox="1"/>
            <p:nvPr/>
          </p:nvSpPr>
          <p:spPr>
            <a:xfrm>
              <a:off x="3200712" y="6046568"/>
              <a:ext cx="1265381"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Bevölkerung</a:t>
              </a:r>
            </a:p>
          </p:txBody>
        </p:sp>
      </p:grpSp>
      <p:sp>
        <p:nvSpPr>
          <p:cNvPr id="191" name="TextBox 190">
            <a:extLst>
              <a:ext uri="{FF2B5EF4-FFF2-40B4-BE49-F238E27FC236}">
                <a16:creationId xmlns:a16="http://schemas.microsoft.com/office/drawing/2014/main" xmlns="" id="{71D08E06-050F-8C4C-9B47-0F423E7FC67E}"/>
              </a:ext>
            </a:extLst>
          </p:cNvPr>
          <p:cNvSpPr txBox="1"/>
          <p:nvPr/>
        </p:nvSpPr>
        <p:spPr>
          <a:xfrm>
            <a:off x="7139015" y="4905840"/>
            <a:ext cx="1034982"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Aufforstung</a:t>
            </a:r>
          </a:p>
        </p:txBody>
      </p:sp>
      <p:sp>
        <p:nvSpPr>
          <p:cNvPr id="192" name="TextBox 191">
            <a:extLst>
              <a:ext uri="{FF2B5EF4-FFF2-40B4-BE49-F238E27FC236}">
                <a16:creationId xmlns:a16="http://schemas.microsoft.com/office/drawing/2014/main" xmlns="" id="{AF3BE54A-8644-7644-80A5-757A96624678}"/>
              </a:ext>
            </a:extLst>
          </p:cNvPr>
          <p:cNvSpPr txBox="1"/>
          <p:nvPr/>
        </p:nvSpPr>
        <p:spPr>
          <a:xfrm>
            <a:off x="7967327" y="5850414"/>
            <a:ext cx="2004232" cy="400110"/>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Technologische Kohlenstoffentfernung</a:t>
            </a:r>
          </a:p>
        </p:txBody>
      </p:sp>
      <p:sp>
        <p:nvSpPr>
          <p:cNvPr id="193" name="TextBox 192">
            <a:extLst>
              <a:ext uri="{FF2B5EF4-FFF2-40B4-BE49-F238E27FC236}">
                <a16:creationId xmlns:a16="http://schemas.microsoft.com/office/drawing/2014/main" xmlns="" id="{8B36567B-050C-5A46-B0FC-F5B8E9C37459}"/>
              </a:ext>
            </a:extLst>
          </p:cNvPr>
          <p:cNvSpPr txBox="1"/>
          <p:nvPr/>
        </p:nvSpPr>
        <p:spPr>
          <a:xfrm>
            <a:off x="5405186" y="4906789"/>
            <a:ext cx="1598864" cy="246221"/>
          </a:xfrm>
          <a:prstGeom prst="rect">
            <a:avLst/>
          </a:prstGeom>
          <a:noFill/>
        </p:spPr>
        <p:txBody>
          <a:bodyPr wrap="square" rtlCol="0">
            <a:spAutoFit/>
          </a:bodyPr>
          <a:lstStyle/>
          <a:p>
            <a:r>
              <a:rPr lang="en-US" sz="1000" b="1" dirty="0">
                <a:solidFill>
                  <a:schemeClr val="bg2">
                    <a:lumMod val="25000"/>
                  </a:schemeClr>
                </a:solidFill>
                <a:latin typeface="Helvetica" pitchFamily="2" charset="0"/>
                <a:ea typeface="Roboto Condensed" panose="02000000000000000000" pitchFamily="2" charset="0"/>
              </a:rPr>
              <a:t>Wirtschaftswachstum</a:t>
            </a:r>
          </a:p>
        </p:txBody>
      </p:sp>
      <p:sp>
        <p:nvSpPr>
          <p:cNvPr id="194" name="TextBox 193">
            <a:extLst>
              <a:ext uri="{FF2B5EF4-FFF2-40B4-BE49-F238E27FC236}">
                <a16:creationId xmlns:a16="http://schemas.microsoft.com/office/drawing/2014/main" xmlns="" id="{2F3904E4-2C46-924F-A481-5DE4486C1D8C}"/>
              </a:ext>
            </a:extLst>
          </p:cNvPr>
          <p:cNvSpPr txBox="1"/>
          <p:nvPr/>
        </p:nvSpPr>
        <p:spPr>
          <a:xfrm>
            <a:off x="1622309" y="216559"/>
            <a:ext cx="3584203" cy="307777"/>
          </a:xfrm>
          <a:prstGeom prst="rect">
            <a:avLst/>
          </a:prstGeom>
          <a:noFill/>
        </p:spPr>
        <p:txBody>
          <a:bodyPr wrap="square" lIns="0" tIns="0" rIns="0" bIns="0" rtlCol="0">
            <a:spAutoFit/>
          </a:bodyPr>
          <a:lstStyle/>
          <a:p>
            <a:r>
              <a:rPr lang="en-US" sz="2000" b="1" dirty="0">
                <a:solidFill>
                  <a:srgbClr val="1F4E8D"/>
                </a:solidFill>
                <a:latin typeface="Helvetica" pitchFamily="2" charset="0"/>
                <a:ea typeface="Roboto Condensed Light" panose="02000000000000000000" pitchFamily="2" charset="0"/>
              </a:rPr>
              <a:t>En-ROADS-Bedienfeld</a:t>
            </a:r>
          </a:p>
        </p:txBody>
      </p:sp>
      <p:grpSp>
        <p:nvGrpSpPr>
          <p:cNvPr id="195" name="Group 194">
            <a:extLst>
              <a:ext uri="{FF2B5EF4-FFF2-40B4-BE49-F238E27FC236}">
                <a16:creationId xmlns:a16="http://schemas.microsoft.com/office/drawing/2014/main" xmlns="" id="{B4B0C725-97AE-1F4C-B771-0941EBD62C92}"/>
              </a:ext>
            </a:extLst>
          </p:cNvPr>
          <p:cNvGrpSpPr/>
          <p:nvPr/>
        </p:nvGrpSpPr>
        <p:grpSpPr>
          <a:xfrm>
            <a:off x="1421644" y="766949"/>
            <a:ext cx="8896740" cy="6009074"/>
            <a:chOff x="106411" y="761541"/>
            <a:chExt cx="8896740" cy="6009074"/>
          </a:xfrm>
        </p:grpSpPr>
        <p:grpSp>
          <p:nvGrpSpPr>
            <p:cNvPr id="196" name="Group 195">
              <a:extLst>
                <a:ext uri="{FF2B5EF4-FFF2-40B4-BE49-F238E27FC236}">
                  <a16:creationId xmlns:a16="http://schemas.microsoft.com/office/drawing/2014/main" xmlns="" id="{11903C17-7925-BE4B-885F-8CD96DA63781}"/>
                </a:ext>
              </a:extLst>
            </p:cNvPr>
            <p:cNvGrpSpPr/>
            <p:nvPr/>
          </p:nvGrpSpPr>
          <p:grpSpPr>
            <a:xfrm>
              <a:off x="1831085" y="1767816"/>
              <a:ext cx="1158118" cy="1840283"/>
              <a:chOff x="394276" y="1779565"/>
              <a:chExt cx="1158118" cy="1840283"/>
            </a:xfrm>
            <a:noFill/>
          </p:grpSpPr>
          <p:sp>
            <p:nvSpPr>
              <p:cNvPr id="248" name="Rectangle 247">
                <a:extLst>
                  <a:ext uri="{FF2B5EF4-FFF2-40B4-BE49-F238E27FC236}">
                    <a16:creationId xmlns:a16="http://schemas.microsoft.com/office/drawing/2014/main" xmlns="" id="{8D3C3535-72C3-ED40-88E2-285BF698E6DA}"/>
                  </a:ext>
                </a:extLst>
              </p:cNvPr>
              <p:cNvSpPr/>
              <p:nvPr/>
            </p:nvSpPr>
            <p:spPr>
              <a:xfrm>
                <a:off x="394276" y="1779565"/>
                <a:ext cx="1158118"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9" name="Straight Arrow Connector 248">
                <a:extLst>
                  <a:ext uri="{FF2B5EF4-FFF2-40B4-BE49-F238E27FC236}">
                    <a16:creationId xmlns:a16="http://schemas.microsoft.com/office/drawing/2014/main" xmlns="" id="{8C6930DF-B955-EC4E-927E-8BD86C317FB7}"/>
                  </a:ext>
                </a:extLst>
              </p:cNvPr>
              <p:cNvCxnSpPr>
                <a:cxnSpLocks/>
              </p:cNvCxnSpPr>
              <p:nvPr/>
            </p:nvCxnSpPr>
            <p:spPr>
              <a:xfrm>
                <a:off x="1096649" y="2660961"/>
                <a:ext cx="0" cy="95888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xmlns="" id="{4C89193E-EFAC-E544-BD35-74A39843844D}"/>
                </a:ext>
              </a:extLst>
            </p:cNvPr>
            <p:cNvGrpSpPr/>
            <p:nvPr/>
          </p:nvGrpSpPr>
          <p:grpSpPr>
            <a:xfrm>
              <a:off x="1572620" y="766549"/>
              <a:ext cx="1409966" cy="2171436"/>
              <a:chOff x="91043" y="781917"/>
              <a:chExt cx="1409966" cy="2171436"/>
            </a:xfrm>
            <a:noFill/>
          </p:grpSpPr>
          <p:sp>
            <p:nvSpPr>
              <p:cNvPr id="246" name="Rectangle 245">
                <a:extLst>
                  <a:ext uri="{FF2B5EF4-FFF2-40B4-BE49-F238E27FC236}">
                    <a16:creationId xmlns:a16="http://schemas.microsoft.com/office/drawing/2014/main" xmlns="" id="{2EE6D034-A327-3F45-911E-82EDC4720098}"/>
                  </a:ext>
                </a:extLst>
              </p:cNvPr>
              <p:cNvSpPr/>
              <p:nvPr/>
            </p:nvSpPr>
            <p:spPr>
              <a:xfrm>
                <a:off x="91043" y="781917"/>
                <a:ext cx="1409966"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7" name="Straight Arrow Connector 246">
                <a:extLst>
                  <a:ext uri="{FF2B5EF4-FFF2-40B4-BE49-F238E27FC236}">
                    <a16:creationId xmlns:a16="http://schemas.microsoft.com/office/drawing/2014/main" xmlns="" id="{0360BD35-381C-AA4E-A0FD-F4FA8C78A7EE}"/>
                  </a:ext>
                </a:extLst>
              </p:cNvPr>
              <p:cNvCxnSpPr>
                <a:cxnSpLocks/>
              </p:cNvCxnSpPr>
              <p:nvPr/>
            </p:nvCxnSpPr>
            <p:spPr>
              <a:xfrm>
                <a:off x="239064" y="1665238"/>
                <a:ext cx="0" cy="1288115"/>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xmlns="" id="{9299BCD8-6249-874D-8D2D-32B709944C47}"/>
                </a:ext>
              </a:extLst>
            </p:cNvPr>
            <p:cNvGrpSpPr/>
            <p:nvPr/>
          </p:nvGrpSpPr>
          <p:grpSpPr>
            <a:xfrm>
              <a:off x="106411" y="766549"/>
              <a:ext cx="1207852" cy="2171436"/>
              <a:chOff x="91043" y="781917"/>
              <a:chExt cx="1207852" cy="2171436"/>
            </a:xfrm>
            <a:noFill/>
          </p:grpSpPr>
          <p:sp>
            <p:nvSpPr>
              <p:cNvPr id="244" name="Rectangle 243">
                <a:extLst>
                  <a:ext uri="{FF2B5EF4-FFF2-40B4-BE49-F238E27FC236}">
                    <a16:creationId xmlns:a16="http://schemas.microsoft.com/office/drawing/2014/main" xmlns="" id="{BFC84353-5A90-3B46-8935-177018ED8332}"/>
                  </a:ext>
                </a:extLst>
              </p:cNvPr>
              <p:cNvSpPr/>
              <p:nvPr/>
            </p:nvSpPr>
            <p:spPr>
              <a:xfrm>
                <a:off x="91043" y="781917"/>
                <a:ext cx="1207852"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5" name="Straight Arrow Connector 244">
                <a:extLst>
                  <a:ext uri="{FF2B5EF4-FFF2-40B4-BE49-F238E27FC236}">
                    <a16:creationId xmlns:a16="http://schemas.microsoft.com/office/drawing/2014/main" xmlns="" id="{5B4DBF5D-EEA0-9C42-B268-0195B0B62A2D}"/>
                  </a:ext>
                </a:extLst>
              </p:cNvPr>
              <p:cNvCxnSpPr>
                <a:cxnSpLocks/>
              </p:cNvCxnSpPr>
              <p:nvPr/>
            </p:nvCxnSpPr>
            <p:spPr>
              <a:xfrm>
                <a:off x="239064" y="1665238"/>
                <a:ext cx="0" cy="1288115"/>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xmlns="" id="{B4E94172-C0F3-0446-A050-A6EE40B1419C}"/>
                </a:ext>
              </a:extLst>
            </p:cNvPr>
            <p:cNvGrpSpPr/>
            <p:nvPr/>
          </p:nvGrpSpPr>
          <p:grpSpPr>
            <a:xfrm>
              <a:off x="360374" y="1767816"/>
              <a:ext cx="1098384" cy="1840283"/>
              <a:chOff x="454010" y="1779565"/>
              <a:chExt cx="1098384" cy="1840283"/>
            </a:xfrm>
            <a:noFill/>
          </p:grpSpPr>
          <p:sp>
            <p:nvSpPr>
              <p:cNvPr id="242" name="Rectangle 241">
                <a:extLst>
                  <a:ext uri="{FF2B5EF4-FFF2-40B4-BE49-F238E27FC236}">
                    <a16:creationId xmlns:a16="http://schemas.microsoft.com/office/drawing/2014/main" xmlns="" id="{BFB00A6A-5112-3D42-90E9-A583F0A73E7A}"/>
                  </a:ext>
                </a:extLst>
              </p:cNvPr>
              <p:cNvSpPr/>
              <p:nvPr/>
            </p:nvSpPr>
            <p:spPr>
              <a:xfrm>
                <a:off x="454010" y="1779565"/>
                <a:ext cx="1098384"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3" name="Straight Arrow Connector 242">
                <a:extLst>
                  <a:ext uri="{FF2B5EF4-FFF2-40B4-BE49-F238E27FC236}">
                    <a16:creationId xmlns:a16="http://schemas.microsoft.com/office/drawing/2014/main" xmlns="" id="{A81871BF-2D62-D340-A3CE-250F6E29EA2A}"/>
                  </a:ext>
                </a:extLst>
              </p:cNvPr>
              <p:cNvCxnSpPr>
                <a:cxnSpLocks/>
              </p:cNvCxnSpPr>
              <p:nvPr/>
            </p:nvCxnSpPr>
            <p:spPr>
              <a:xfrm>
                <a:off x="1096649" y="2660961"/>
                <a:ext cx="0" cy="95888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xmlns="" id="{D02A0E9B-74F7-9A44-A6F0-2ABA6A829B54}"/>
                </a:ext>
              </a:extLst>
            </p:cNvPr>
            <p:cNvGrpSpPr/>
            <p:nvPr/>
          </p:nvGrpSpPr>
          <p:grpSpPr>
            <a:xfrm>
              <a:off x="3095636" y="764027"/>
              <a:ext cx="1749610" cy="2173958"/>
              <a:chOff x="76975" y="781917"/>
              <a:chExt cx="1749610" cy="2173958"/>
            </a:xfrm>
            <a:noFill/>
          </p:grpSpPr>
          <p:sp>
            <p:nvSpPr>
              <p:cNvPr id="240" name="Rectangle 239">
                <a:extLst>
                  <a:ext uri="{FF2B5EF4-FFF2-40B4-BE49-F238E27FC236}">
                    <a16:creationId xmlns:a16="http://schemas.microsoft.com/office/drawing/2014/main" xmlns="" id="{62697054-2305-E940-88D6-B772015DA740}"/>
                  </a:ext>
                </a:extLst>
              </p:cNvPr>
              <p:cNvSpPr/>
              <p:nvPr/>
            </p:nvSpPr>
            <p:spPr>
              <a:xfrm>
                <a:off x="76975" y="781917"/>
                <a:ext cx="1749610"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1" name="Straight Arrow Connector 240">
                <a:extLst>
                  <a:ext uri="{FF2B5EF4-FFF2-40B4-BE49-F238E27FC236}">
                    <a16:creationId xmlns:a16="http://schemas.microsoft.com/office/drawing/2014/main" xmlns="" id="{C3AD1079-BEF8-AC4E-B6A6-5A1F3991C684}"/>
                  </a:ext>
                </a:extLst>
              </p:cNvPr>
              <p:cNvCxnSpPr>
                <a:cxnSpLocks/>
              </p:cNvCxnSpPr>
              <p:nvPr/>
            </p:nvCxnSpPr>
            <p:spPr>
              <a:xfrm>
                <a:off x="239064" y="1665238"/>
                <a:ext cx="0" cy="129063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xmlns="" id="{2F78B31C-3E19-5644-90E6-FBB01749F915}"/>
                </a:ext>
              </a:extLst>
            </p:cNvPr>
            <p:cNvGrpSpPr/>
            <p:nvPr/>
          </p:nvGrpSpPr>
          <p:grpSpPr>
            <a:xfrm>
              <a:off x="3354734" y="1761463"/>
              <a:ext cx="1782371" cy="1803951"/>
              <a:chOff x="394276" y="1779565"/>
              <a:chExt cx="1782371" cy="1803951"/>
            </a:xfrm>
            <a:noFill/>
          </p:grpSpPr>
          <p:sp>
            <p:nvSpPr>
              <p:cNvPr id="238" name="Rectangle 237">
                <a:extLst>
                  <a:ext uri="{FF2B5EF4-FFF2-40B4-BE49-F238E27FC236}">
                    <a16:creationId xmlns:a16="http://schemas.microsoft.com/office/drawing/2014/main" xmlns="" id="{D698DA30-936F-B346-BA30-4A9F8AD689B4}"/>
                  </a:ext>
                </a:extLst>
              </p:cNvPr>
              <p:cNvSpPr/>
              <p:nvPr/>
            </p:nvSpPr>
            <p:spPr>
              <a:xfrm>
                <a:off x="394276" y="1779565"/>
                <a:ext cx="1782371"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9" name="Straight Arrow Connector 238">
                <a:extLst>
                  <a:ext uri="{FF2B5EF4-FFF2-40B4-BE49-F238E27FC236}">
                    <a16:creationId xmlns:a16="http://schemas.microsoft.com/office/drawing/2014/main" xmlns="" id="{FB490118-762A-5B44-86A5-27F8582AC848}"/>
                  </a:ext>
                </a:extLst>
              </p:cNvPr>
              <p:cNvCxnSpPr>
                <a:cxnSpLocks/>
              </p:cNvCxnSpPr>
              <p:nvPr/>
            </p:nvCxnSpPr>
            <p:spPr>
              <a:xfrm flipH="1">
                <a:off x="832075" y="2660961"/>
                <a:ext cx="1942" cy="922555"/>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xmlns="" id="{136B1F14-821A-C247-86C9-F73277B2F581}"/>
                </a:ext>
              </a:extLst>
            </p:cNvPr>
            <p:cNvGrpSpPr/>
            <p:nvPr/>
          </p:nvGrpSpPr>
          <p:grpSpPr>
            <a:xfrm>
              <a:off x="4971697" y="761541"/>
              <a:ext cx="1708257" cy="2173958"/>
              <a:chOff x="-18440" y="781917"/>
              <a:chExt cx="1708257" cy="2173958"/>
            </a:xfrm>
            <a:noFill/>
          </p:grpSpPr>
          <p:sp>
            <p:nvSpPr>
              <p:cNvPr id="236" name="Rectangle 235">
                <a:extLst>
                  <a:ext uri="{FF2B5EF4-FFF2-40B4-BE49-F238E27FC236}">
                    <a16:creationId xmlns:a16="http://schemas.microsoft.com/office/drawing/2014/main" xmlns="" id="{17C2E607-4388-4C4F-90B8-A8714A929908}"/>
                  </a:ext>
                </a:extLst>
              </p:cNvPr>
              <p:cNvSpPr/>
              <p:nvPr/>
            </p:nvSpPr>
            <p:spPr>
              <a:xfrm>
                <a:off x="-18440" y="781917"/>
                <a:ext cx="1708257"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7" name="Straight Arrow Connector 236">
                <a:extLst>
                  <a:ext uri="{FF2B5EF4-FFF2-40B4-BE49-F238E27FC236}">
                    <a16:creationId xmlns:a16="http://schemas.microsoft.com/office/drawing/2014/main" xmlns="" id="{A9F42D5C-8683-754F-A7A0-46516C1B3468}"/>
                  </a:ext>
                </a:extLst>
              </p:cNvPr>
              <p:cNvCxnSpPr>
                <a:cxnSpLocks/>
              </p:cNvCxnSpPr>
              <p:nvPr/>
            </p:nvCxnSpPr>
            <p:spPr>
              <a:xfrm>
                <a:off x="239064" y="1665238"/>
                <a:ext cx="0" cy="129063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xmlns="" id="{9177886B-40B1-254F-BB61-E0A6BCC063BB}"/>
                </a:ext>
              </a:extLst>
            </p:cNvPr>
            <p:cNvGrpSpPr/>
            <p:nvPr/>
          </p:nvGrpSpPr>
          <p:grpSpPr>
            <a:xfrm>
              <a:off x="5338177" y="1754810"/>
              <a:ext cx="1830989" cy="2009149"/>
              <a:chOff x="394276" y="1779565"/>
              <a:chExt cx="1830989" cy="2009149"/>
            </a:xfrm>
            <a:noFill/>
          </p:grpSpPr>
          <p:sp>
            <p:nvSpPr>
              <p:cNvPr id="234" name="Rectangle 233">
                <a:extLst>
                  <a:ext uri="{FF2B5EF4-FFF2-40B4-BE49-F238E27FC236}">
                    <a16:creationId xmlns:a16="http://schemas.microsoft.com/office/drawing/2014/main" xmlns="" id="{8D6CA18D-76CE-4344-A35A-526513108DE0}"/>
                  </a:ext>
                </a:extLst>
              </p:cNvPr>
              <p:cNvSpPr/>
              <p:nvPr/>
            </p:nvSpPr>
            <p:spPr>
              <a:xfrm>
                <a:off x="394276" y="1779565"/>
                <a:ext cx="1830989"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5" name="Straight Arrow Connector 234">
                <a:extLst>
                  <a:ext uri="{FF2B5EF4-FFF2-40B4-BE49-F238E27FC236}">
                    <a16:creationId xmlns:a16="http://schemas.microsoft.com/office/drawing/2014/main" xmlns="" id="{C10791F8-0BEC-D34F-9467-80676D3C43E2}"/>
                  </a:ext>
                </a:extLst>
              </p:cNvPr>
              <p:cNvCxnSpPr>
                <a:cxnSpLocks/>
              </p:cNvCxnSpPr>
              <p:nvPr/>
            </p:nvCxnSpPr>
            <p:spPr>
              <a:xfrm>
                <a:off x="834017" y="2660961"/>
                <a:ext cx="4037" cy="1127753"/>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xmlns="" id="{2902133B-95B1-1B46-A79A-F9A844E21474}"/>
                </a:ext>
              </a:extLst>
            </p:cNvPr>
            <p:cNvGrpSpPr/>
            <p:nvPr/>
          </p:nvGrpSpPr>
          <p:grpSpPr>
            <a:xfrm>
              <a:off x="7063909" y="764922"/>
              <a:ext cx="1939242" cy="2339214"/>
              <a:chOff x="-249424" y="781917"/>
              <a:chExt cx="1939242" cy="2339214"/>
            </a:xfrm>
            <a:noFill/>
          </p:grpSpPr>
          <p:sp>
            <p:nvSpPr>
              <p:cNvPr id="232" name="Rectangle 231">
                <a:extLst>
                  <a:ext uri="{FF2B5EF4-FFF2-40B4-BE49-F238E27FC236}">
                    <a16:creationId xmlns:a16="http://schemas.microsoft.com/office/drawing/2014/main" xmlns="" id="{335464DF-2B30-A14A-A61E-AA4A2AB19896}"/>
                  </a:ext>
                </a:extLst>
              </p:cNvPr>
              <p:cNvSpPr/>
              <p:nvPr/>
            </p:nvSpPr>
            <p:spPr>
              <a:xfrm>
                <a:off x="-249424" y="781917"/>
                <a:ext cx="1939242"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3" name="Straight Arrow Connector 232">
                <a:extLst>
                  <a:ext uri="{FF2B5EF4-FFF2-40B4-BE49-F238E27FC236}">
                    <a16:creationId xmlns:a16="http://schemas.microsoft.com/office/drawing/2014/main" xmlns="" id="{B11BD42C-3F28-9C43-8CD1-E9E3F5D06A58}"/>
                  </a:ext>
                </a:extLst>
              </p:cNvPr>
              <p:cNvCxnSpPr>
                <a:cxnSpLocks/>
              </p:cNvCxnSpPr>
              <p:nvPr/>
            </p:nvCxnSpPr>
            <p:spPr>
              <a:xfrm>
                <a:off x="1342993" y="1661857"/>
                <a:ext cx="12738" cy="1459274"/>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xmlns="" id="{C693E562-16DD-154F-AA89-4F9CF1CA2EC5}"/>
                </a:ext>
              </a:extLst>
            </p:cNvPr>
            <p:cNvGrpSpPr/>
            <p:nvPr/>
          </p:nvGrpSpPr>
          <p:grpSpPr>
            <a:xfrm>
              <a:off x="7108668" y="3200082"/>
              <a:ext cx="1642540" cy="2524734"/>
              <a:chOff x="288625" y="87842"/>
              <a:chExt cx="1642540" cy="2524734"/>
            </a:xfrm>
            <a:noFill/>
          </p:grpSpPr>
          <p:sp>
            <p:nvSpPr>
              <p:cNvPr id="230" name="Rectangle 229">
                <a:extLst>
                  <a:ext uri="{FF2B5EF4-FFF2-40B4-BE49-F238E27FC236}">
                    <a16:creationId xmlns:a16="http://schemas.microsoft.com/office/drawing/2014/main" xmlns="" id="{7F3FEDFE-4DFD-E448-A4C6-93B56E78EC67}"/>
                  </a:ext>
                </a:extLst>
              </p:cNvPr>
              <p:cNvSpPr/>
              <p:nvPr/>
            </p:nvSpPr>
            <p:spPr>
              <a:xfrm>
                <a:off x="288625" y="1779565"/>
                <a:ext cx="1642540" cy="8330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1" name="Straight Arrow Connector 230">
                <a:extLst>
                  <a:ext uri="{FF2B5EF4-FFF2-40B4-BE49-F238E27FC236}">
                    <a16:creationId xmlns:a16="http://schemas.microsoft.com/office/drawing/2014/main" xmlns="" id="{7982DFDC-770F-5945-B320-600BE32611D7}"/>
                  </a:ext>
                </a:extLst>
              </p:cNvPr>
              <p:cNvCxnSpPr>
                <a:cxnSpLocks/>
              </p:cNvCxnSpPr>
              <p:nvPr/>
            </p:nvCxnSpPr>
            <p:spPr>
              <a:xfrm flipV="1">
                <a:off x="323010" y="87842"/>
                <a:ext cx="0" cy="1691723"/>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xmlns="" id="{6582A31A-DE83-EE47-AF38-CB20C7C3D104}"/>
                </a:ext>
              </a:extLst>
            </p:cNvPr>
            <p:cNvGrpSpPr/>
            <p:nvPr/>
          </p:nvGrpSpPr>
          <p:grpSpPr>
            <a:xfrm>
              <a:off x="307077" y="4173413"/>
              <a:ext cx="1249899" cy="1551403"/>
              <a:chOff x="180412" y="73224"/>
              <a:chExt cx="1249899" cy="1551403"/>
            </a:xfrm>
            <a:noFill/>
          </p:grpSpPr>
          <p:sp>
            <p:nvSpPr>
              <p:cNvPr id="228" name="Rectangle 227">
                <a:extLst>
                  <a:ext uri="{FF2B5EF4-FFF2-40B4-BE49-F238E27FC236}">
                    <a16:creationId xmlns:a16="http://schemas.microsoft.com/office/drawing/2014/main" xmlns="" id="{6846CFB2-5067-C740-ACDF-A85276ED143E}"/>
                  </a:ext>
                </a:extLst>
              </p:cNvPr>
              <p:cNvSpPr/>
              <p:nvPr/>
            </p:nvSpPr>
            <p:spPr>
              <a:xfrm>
                <a:off x="180412" y="781916"/>
                <a:ext cx="1249899"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9" name="Straight Arrow Connector 228">
                <a:extLst>
                  <a:ext uri="{FF2B5EF4-FFF2-40B4-BE49-F238E27FC236}">
                    <a16:creationId xmlns:a16="http://schemas.microsoft.com/office/drawing/2014/main" xmlns="" id="{B8837574-440F-7446-BE76-02C6FFC08169}"/>
                  </a:ext>
                </a:extLst>
              </p:cNvPr>
              <p:cNvCxnSpPr>
                <a:cxnSpLocks/>
              </p:cNvCxnSpPr>
              <p:nvPr/>
            </p:nvCxnSpPr>
            <p:spPr>
              <a:xfrm flipH="1" flipV="1">
                <a:off x="1287249" y="73224"/>
                <a:ext cx="1" cy="71468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xmlns="" id="{A112C984-ACD4-7948-BAC1-21D79B190BC0}"/>
                </a:ext>
              </a:extLst>
            </p:cNvPr>
            <p:cNvGrpSpPr/>
            <p:nvPr/>
          </p:nvGrpSpPr>
          <p:grpSpPr>
            <a:xfrm>
              <a:off x="130498" y="4718999"/>
              <a:ext cx="1386502" cy="2049864"/>
              <a:chOff x="155510" y="-316361"/>
              <a:chExt cx="1386502" cy="2049864"/>
            </a:xfrm>
            <a:noFill/>
          </p:grpSpPr>
          <p:sp>
            <p:nvSpPr>
              <p:cNvPr id="226" name="Rectangle 225">
                <a:extLst>
                  <a:ext uri="{FF2B5EF4-FFF2-40B4-BE49-F238E27FC236}">
                    <a16:creationId xmlns:a16="http://schemas.microsoft.com/office/drawing/2014/main" xmlns="" id="{1BF14F3B-C00F-EE40-AF2D-5619FD59C9E0}"/>
                  </a:ext>
                </a:extLst>
              </p:cNvPr>
              <p:cNvSpPr/>
              <p:nvPr/>
            </p:nvSpPr>
            <p:spPr>
              <a:xfrm>
                <a:off x="155510" y="781916"/>
                <a:ext cx="1386502" cy="951587"/>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7" name="Straight Arrow Connector 226">
                <a:extLst>
                  <a:ext uri="{FF2B5EF4-FFF2-40B4-BE49-F238E27FC236}">
                    <a16:creationId xmlns:a16="http://schemas.microsoft.com/office/drawing/2014/main" xmlns="" id="{0975596F-6BF6-D148-9C38-C881B5606CFC}"/>
                  </a:ext>
                </a:extLst>
              </p:cNvPr>
              <p:cNvCxnSpPr>
                <a:cxnSpLocks/>
              </p:cNvCxnSpPr>
              <p:nvPr/>
            </p:nvCxnSpPr>
            <p:spPr>
              <a:xfrm flipV="1">
                <a:off x="251504" y="-316361"/>
                <a:ext cx="0" cy="109827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xmlns="" id="{7431C62D-6BA6-024C-8A76-66C01D5171A3}"/>
                </a:ext>
              </a:extLst>
            </p:cNvPr>
            <p:cNvGrpSpPr/>
            <p:nvPr/>
          </p:nvGrpSpPr>
          <p:grpSpPr>
            <a:xfrm>
              <a:off x="1884228" y="4173413"/>
              <a:ext cx="1671936" cy="1553756"/>
              <a:chOff x="180412" y="70871"/>
              <a:chExt cx="1671936" cy="1553756"/>
            </a:xfrm>
            <a:noFill/>
          </p:grpSpPr>
          <p:sp>
            <p:nvSpPr>
              <p:cNvPr id="224" name="Rectangle 223">
                <a:extLst>
                  <a:ext uri="{FF2B5EF4-FFF2-40B4-BE49-F238E27FC236}">
                    <a16:creationId xmlns:a16="http://schemas.microsoft.com/office/drawing/2014/main" xmlns="" id="{E9EEE017-0C24-0046-A0BB-36EBBA7744EB}"/>
                  </a:ext>
                </a:extLst>
              </p:cNvPr>
              <p:cNvSpPr/>
              <p:nvPr/>
            </p:nvSpPr>
            <p:spPr>
              <a:xfrm>
                <a:off x="180412" y="781916"/>
                <a:ext cx="1671936"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5" name="Straight Arrow Connector 224">
                <a:extLst>
                  <a:ext uri="{FF2B5EF4-FFF2-40B4-BE49-F238E27FC236}">
                    <a16:creationId xmlns:a16="http://schemas.microsoft.com/office/drawing/2014/main" xmlns="" id="{4E0123CD-A9D5-864A-BE46-39244BCD7493}"/>
                  </a:ext>
                </a:extLst>
              </p:cNvPr>
              <p:cNvCxnSpPr>
                <a:cxnSpLocks/>
              </p:cNvCxnSpPr>
              <p:nvPr/>
            </p:nvCxnSpPr>
            <p:spPr>
              <a:xfrm flipH="1" flipV="1">
                <a:off x="1171290" y="70871"/>
                <a:ext cx="1" cy="71468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9" name="Group 208">
              <a:extLst>
                <a:ext uri="{FF2B5EF4-FFF2-40B4-BE49-F238E27FC236}">
                  <a16:creationId xmlns:a16="http://schemas.microsoft.com/office/drawing/2014/main" xmlns="" id="{01DA6AFD-BA46-DD47-8CA3-F0046F68A86B}"/>
                </a:ext>
              </a:extLst>
            </p:cNvPr>
            <p:cNvGrpSpPr/>
            <p:nvPr/>
          </p:nvGrpSpPr>
          <p:grpSpPr>
            <a:xfrm>
              <a:off x="1636779" y="4720751"/>
              <a:ext cx="1559025" cy="2049864"/>
              <a:chOff x="155509" y="-316361"/>
              <a:chExt cx="1559025" cy="2049864"/>
            </a:xfrm>
            <a:noFill/>
          </p:grpSpPr>
          <p:sp>
            <p:nvSpPr>
              <p:cNvPr id="222" name="Rectangle 221">
                <a:extLst>
                  <a:ext uri="{FF2B5EF4-FFF2-40B4-BE49-F238E27FC236}">
                    <a16:creationId xmlns:a16="http://schemas.microsoft.com/office/drawing/2014/main" xmlns="" id="{2B8755D2-25A9-F147-93D9-FE09A1AA5008}"/>
                  </a:ext>
                </a:extLst>
              </p:cNvPr>
              <p:cNvSpPr/>
              <p:nvPr/>
            </p:nvSpPr>
            <p:spPr>
              <a:xfrm>
                <a:off x="155509" y="781916"/>
                <a:ext cx="1559025" cy="951587"/>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3" name="Straight Arrow Connector 222">
                <a:extLst>
                  <a:ext uri="{FF2B5EF4-FFF2-40B4-BE49-F238E27FC236}">
                    <a16:creationId xmlns:a16="http://schemas.microsoft.com/office/drawing/2014/main" xmlns="" id="{42C1B2B3-A009-DD49-B080-D24363BF7532}"/>
                  </a:ext>
                </a:extLst>
              </p:cNvPr>
              <p:cNvCxnSpPr>
                <a:cxnSpLocks/>
              </p:cNvCxnSpPr>
              <p:nvPr/>
            </p:nvCxnSpPr>
            <p:spPr>
              <a:xfrm flipV="1">
                <a:off x="251504" y="-316361"/>
                <a:ext cx="0" cy="109827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xmlns="" id="{26911475-D62B-E449-96C7-6797282835C4}"/>
                </a:ext>
              </a:extLst>
            </p:cNvPr>
            <p:cNvGrpSpPr/>
            <p:nvPr/>
          </p:nvGrpSpPr>
          <p:grpSpPr>
            <a:xfrm>
              <a:off x="3319496" y="4718999"/>
              <a:ext cx="1336764" cy="2051616"/>
              <a:chOff x="155510" y="-318113"/>
              <a:chExt cx="1336764" cy="2051616"/>
            </a:xfrm>
            <a:noFill/>
          </p:grpSpPr>
          <p:sp>
            <p:nvSpPr>
              <p:cNvPr id="220" name="Rectangle 219">
                <a:extLst>
                  <a:ext uri="{FF2B5EF4-FFF2-40B4-BE49-F238E27FC236}">
                    <a16:creationId xmlns:a16="http://schemas.microsoft.com/office/drawing/2014/main" xmlns="" id="{2458CFA3-391E-F646-8299-AABE88B4CB21}"/>
                  </a:ext>
                </a:extLst>
              </p:cNvPr>
              <p:cNvSpPr/>
              <p:nvPr/>
            </p:nvSpPr>
            <p:spPr>
              <a:xfrm>
                <a:off x="155510" y="781916"/>
                <a:ext cx="1336764" cy="951587"/>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1" name="Straight Arrow Connector 220">
                <a:extLst>
                  <a:ext uri="{FF2B5EF4-FFF2-40B4-BE49-F238E27FC236}">
                    <a16:creationId xmlns:a16="http://schemas.microsoft.com/office/drawing/2014/main" xmlns="" id="{520F690E-E64F-2B41-A2FC-64667017F208}"/>
                  </a:ext>
                </a:extLst>
              </p:cNvPr>
              <p:cNvCxnSpPr>
                <a:cxnSpLocks/>
              </p:cNvCxnSpPr>
              <p:nvPr/>
            </p:nvCxnSpPr>
            <p:spPr>
              <a:xfrm flipV="1">
                <a:off x="587908" y="-318113"/>
                <a:ext cx="0" cy="1107786"/>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1" name="Group 210">
              <a:extLst>
                <a:ext uri="{FF2B5EF4-FFF2-40B4-BE49-F238E27FC236}">
                  <a16:creationId xmlns:a16="http://schemas.microsoft.com/office/drawing/2014/main" xmlns="" id="{305414BD-2C16-7E41-A1BD-9E2B0FC7656A}"/>
                </a:ext>
              </a:extLst>
            </p:cNvPr>
            <p:cNvGrpSpPr/>
            <p:nvPr/>
          </p:nvGrpSpPr>
          <p:grpSpPr>
            <a:xfrm>
              <a:off x="4050176" y="4530757"/>
              <a:ext cx="1541084" cy="1196412"/>
              <a:chOff x="293306" y="428215"/>
              <a:chExt cx="1541084" cy="1196412"/>
            </a:xfrm>
            <a:noFill/>
          </p:grpSpPr>
          <p:sp>
            <p:nvSpPr>
              <p:cNvPr id="218" name="Rectangle 217">
                <a:extLst>
                  <a:ext uri="{FF2B5EF4-FFF2-40B4-BE49-F238E27FC236}">
                    <a16:creationId xmlns:a16="http://schemas.microsoft.com/office/drawing/2014/main" xmlns="" id="{ACFE0266-6FB5-C34D-A327-E04B6F9EBF5F}"/>
                  </a:ext>
                </a:extLst>
              </p:cNvPr>
              <p:cNvSpPr/>
              <p:nvPr/>
            </p:nvSpPr>
            <p:spPr>
              <a:xfrm>
                <a:off x="293306" y="781916"/>
                <a:ext cx="1541084"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9" name="Straight Arrow Connector 218">
                <a:extLst>
                  <a:ext uri="{FF2B5EF4-FFF2-40B4-BE49-F238E27FC236}">
                    <a16:creationId xmlns:a16="http://schemas.microsoft.com/office/drawing/2014/main" xmlns="" id="{0E1234EE-45C8-E34C-A38E-EC91FB748060}"/>
                  </a:ext>
                </a:extLst>
              </p:cNvPr>
              <p:cNvCxnSpPr>
                <a:cxnSpLocks/>
              </p:cNvCxnSpPr>
              <p:nvPr/>
            </p:nvCxnSpPr>
            <p:spPr>
              <a:xfrm flipH="1" flipV="1">
                <a:off x="1171292" y="428215"/>
                <a:ext cx="1" cy="357344"/>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xmlns="" id="{9EA23304-2CF8-1E49-8233-6C3C3BD3440E}"/>
                </a:ext>
              </a:extLst>
            </p:cNvPr>
            <p:cNvGrpSpPr/>
            <p:nvPr/>
          </p:nvGrpSpPr>
          <p:grpSpPr>
            <a:xfrm>
              <a:off x="5830394" y="3914384"/>
              <a:ext cx="1188235" cy="1810432"/>
              <a:chOff x="155510" y="-174115"/>
              <a:chExt cx="1188235" cy="1907618"/>
            </a:xfrm>
            <a:noFill/>
          </p:grpSpPr>
          <p:sp>
            <p:nvSpPr>
              <p:cNvPr id="216" name="Rectangle 215">
                <a:extLst>
                  <a:ext uri="{FF2B5EF4-FFF2-40B4-BE49-F238E27FC236}">
                    <a16:creationId xmlns:a16="http://schemas.microsoft.com/office/drawing/2014/main" xmlns="" id="{555847F6-F11D-8147-A3DB-5EA5FDB3C39F}"/>
                  </a:ext>
                </a:extLst>
              </p:cNvPr>
              <p:cNvSpPr/>
              <p:nvPr/>
            </p:nvSpPr>
            <p:spPr>
              <a:xfrm>
                <a:off x="155510" y="851174"/>
                <a:ext cx="1188235" cy="882329"/>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7" name="Straight Arrow Connector 216">
                <a:extLst>
                  <a:ext uri="{FF2B5EF4-FFF2-40B4-BE49-F238E27FC236}">
                    <a16:creationId xmlns:a16="http://schemas.microsoft.com/office/drawing/2014/main" xmlns="" id="{229CD26D-19F5-FA41-B2E4-CB0203740FD7}"/>
                  </a:ext>
                </a:extLst>
              </p:cNvPr>
              <p:cNvCxnSpPr>
                <a:cxnSpLocks/>
              </p:cNvCxnSpPr>
              <p:nvPr/>
            </p:nvCxnSpPr>
            <p:spPr>
              <a:xfrm flipV="1">
                <a:off x="506628" y="-174115"/>
                <a:ext cx="0" cy="1019669"/>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xmlns="" id="{E57671B9-9BA1-A143-8331-01DCC202BEC1}"/>
                </a:ext>
              </a:extLst>
            </p:cNvPr>
            <p:cNvGrpSpPr/>
            <p:nvPr/>
          </p:nvGrpSpPr>
          <p:grpSpPr>
            <a:xfrm>
              <a:off x="6679954" y="3891198"/>
              <a:ext cx="2305567" cy="2827729"/>
              <a:chOff x="-875256" y="-1203102"/>
              <a:chExt cx="2305567" cy="2827729"/>
            </a:xfrm>
            <a:noFill/>
          </p:grpSpPr>
          <p:sp>
            <p:nvSpPr>
              <p:cNvPr id="214" name="Rectangle 213">
                <a:extLst>
                  <a:ext uri="{FF2B5EF4-FFF2-40B4-BE49-F238E27FC236}">
                    <a16:creationId xmlns:a16="http://schemas.microsoft.com/office/drawing/2014/main" xmlns="" id="{CB5937FF-B2B1-EC41-B2C2-799C8D7A0BC6}"/>
                  </a:ext>
                </a:extLst>
              </p:cNvPr>
              <p:cNvSpPr/>
              <p:nvPr/>
            </p:nvSpPr>
            <p:spPr>
              <a:xfrm>
                <a:off x="-875256" y="781916"/>
                <a:ext cx="2305567"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5" name="Straight Arrow Connector 214">
                <a:extLst>
                  <a:ext uri="{FF2B5EF4-FFF2-40B4-BE49-F238E27FC236}">
                    <a16:creationId xmlns:a16="http://schemas.microsoft.com/office/drawing/2014/main" xmlns="" id="{954779DF-478F-424A-96C3-B6FD19495C20}"/>
                  </a:ext>
                </a:extLst>
              </p:cNvPr>
              <p:cNvCxnSpPr>
                <a:cxnSpLocks/>
              </p:cNvCxnSpPr>
              <p:nvPr/>
            </p:nvCxnSpPr>
            <p:spPr>
              <a:xfrm flipH="1" flipV="1">
                <a:off x="1277265" y="-1203102"/>
                <a:ext cx="9986" cy="1991014"/>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sp>
        <p:nvSpPr>
          <p:cNvPr id="250" name="TextBox 249">
            <a:extLst>
              <a:ext uri="{FF2B5EF4-FFF2-40B4-BE49-F238E27FC236}">
                <a16:creationId xmlns:a16="http://schemas.microsoft.com/office/drawing/2014/main" xmlns="" id="{6BFED950-0B85-D54A-A9DB-F22939C0B764}"/>
              </a:ext>
            </a:extLst>
          </p:cNvPr>
          <p:cNvSpPr txBox="1"/>
          <p:nvPr/>
        </p:nvSpPr>
        <p:spPr>
          <a:xfrm>
            <a:off x="5132177" y="207167"/>
            <a:ext cx="1742173" cy="276999"/>
          </a:xfrm>
          <a:prstGeom prst="rect">
            <a:avLst/>
          </a:prstGeom>
          <a:noFill/>
        </p:spPr>
        <p:txBody>
          <a:bodyPr wrap="square" rtlCol="0">
            <a:spAutoFit/>
          </a:bodyPr>
          <a:lstStyle/>
          <a:p>
            <a:r>
              <a:rPr lang="en-US" sz="1200" dirty="0" err="1">
                <a:solidFill>
                  <a:schemeClr val="bg1"/>
                </a:solidFill>
              </a:rPr>
              <a:t>klimaeinteraktiv.de</a:t>
            </a:r>
            <a:endParaRPr lang="en-US" sz="1200" dirty="0">
              <a:solidFill>
                <a:schemeClr val="bg1"/>
              </a:solidFill>
            </a:endParaRPr>
          </a:p>
        </p:txBody>
      </p:sp>
      <p:sp>
        <p:nvSpPr>
          <p:cNvPr id="251" name="Rectangle 250">
            <a:extLst>
              <a:ext uri="{FF2B5EF4-FFF2-40B4-BE49-F238E27FC236}">
                <a16:creationId xmlns:a16="http://schemas.microsoft.com/office/drawing/2014/main" xmlns="" id="{F8684B54-BE6A-C64B-A0B3-141708820398}"/>
              </a:ext>
            </a:extLst>
          </p:cNvPr>
          <p:cNvSpPr/>
          <p:nvPr/>
        </p:nvSpPr>
        <p:spPr>
          <a:xfrm>
            <a:off x="1227287" y="0"/>
            <a:ext cx="9231946" cy="685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xmlns="" id="{E3D8C6B6-D78B-A84A-9D25-17A4D81C8A02}"/>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0472738" y="6140871"/>
            <a:ext cx="1523999" cy="573592"/>
          </a:xfrm>
          <a:prstGeom prst="rect">
            <a:avLst/>
          </a:prstGeom>
        </p:spPr>
      </p:pic>
    </p:spTree>
    <p:extLst>
      <p:ext uri="{BB962C8B-B14F-4D97-AF65-F5344CB8AC3E}">
        <p14:creationId xmlns:p14="http://schemas.microsoft.com/office/powerpoint/2010/main" val="181915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buFont typeface="+mj-lt"/>
              <a:buAutoNum type="arabicPeriod"/>
            </a:pPr>
            <a:endParaRPr lang="en-US" sz="3500" dirty="0">
              <a:solidFill>
                <a:srgbClr val="FFC000"/>
              </a:solidFill>
              <a:latin typeface="Helvetica Light" panose="020B0403020202020204" pitchFamily="34" charset="0"/>
            </a:endParaRPr>
          </a:p>
          <a:p>
            <a:pPr marL="0" indent="0" algn="ctr">
              <a:buNone/>
            </a:pPr>
            <a:endParaRPr lang="en-US" sz="3500" dirty="0">
              <a:solidFill>
                <a:srgbClr val="FFC000"/>
              </a:solidFill>
              <a:latin typeface="Helvetica Light" panose="020B0403020202020204" pitchFamily="34" charset="0"/>
            </a:endParaRPr>
          </a:p>
          <a:p>
            <a:pPr marL="0" indent="0" algn="ctr">
              <a:buNone/>
            </a:pPr>
            <a:r>
              <a:rPr lang="en-US" sz="3500" dirty="0">
                <a:solidFill>
                  <a:srgbClr val="FFC000"/>
                </a:solidFill>
                <a:latin typeface="Helvetica Light" panose="020B0403020202020204" pitchFamily="34" charset="0"/>
              </a:rPr>
              <a:t>Welche Maßnahmen haben </a:t>
            </a:r>
            <a:r>
              <a:rPr lang="en-US" sz="3500" dirty="0" err="1">
                <a:solidFill>
                  <a:srgbClr val="FFC000"/>
                </a:solidFill>
                <a:latin typeface="Helvetica Light" panose="020B0403020202020204" pitchFamily="34" charset="0"/>
              </a:rPr>
              <a:t>Sie</a:t>
            </a:r>
            <a:r>
              <a:rPr lang="en-US" sz="3500" dirty="0">
                <a:solidFill>
                  <a:srgbClr val="FFC000"/>
                </a:solidFill>
                <a:latin typeface="Helvetica Light" panose="020B0403020202020204" pitchFamily="34" charset="0"/>
              </a:rPr>
              <a:t> </a:t>
            </a:r>
            <a:r>
              <a:rPr lang="en-US" sz="3500" dirty="0" smtClean="0">
                <a:solidFill>
                  <a:srgbClr val="FFC000"/>
                </a:solidFill>
                <a:latin typeface="Helvetica Light" panose="020B0403020202020204" pitchFamily="34" charset="0"/>
              </a:rPr>
              <a:t/>
            </a:r>
            <a:br>
              <a:rPr lang="en-US" sz="3500" dirty="0" smtClean="0">
                <a:solidFill>
                  <a:srgbClr val="FFC000"/>
                </a:solidFill>
                <a:latin typeface="Helvetica Light" panose="020B0403020202020204" pitchFamily="34" charset="0"/>
              </a:rPr>
            </a:br>
            <a:r>
              <a:rPr lang="en-US" sz="3500" dirty="0" err="1" smtClean="0">
                <a:solidFill>
                  <a:srgbClr val="FFC000"/>
                </a:solidFill>
                <a:latin typeface="Helvetica Light" panose="020B0403020202020204" pitchFamily="34" charset="0"/>
              </a:rPr>
              <a:t>oder</a:t>
            </a:r>
            <a:r>
              <a:rPr lang="en-US" sz="3500" dirty="0" smtClean="0">
                <a:solidFill>
                  <a:srgbClr val="FFC000"/>
                </a:solidFill>
                <a:latin typeface="Helvetica Light" panose="020B0403020202020204" pitchFamily="34" charset="0"/>
              </a:rPr>
              <a:t> </a:t>
            </a:r>
            <a:r>
              <a:rPr lang="en-US" sz="3500" dirty="0">
                <a:solidFill>
                  <a:srgbClr val="FFC000"/>
                </a:solidFill>
                <a:latin typeface="Helvetica Light" panose="020B0403020202020204" pitchFamily="34" charset="0"/>
              </a:rPr>
              <a:t>Ihre Organisation in den letzten fünf Jahren ergriffen, um zur Eindämmung des Klimawandels beizutragen?</a:t>
            </a:r>
          </a:p>
        </p:txBody>
      </p:sp>
      <p:sp>
        <p:nvSpPr>
          <p:cNvPr id="6" name="Shape 133">
            <a:extLst>
              <a:ext uri="{FF2B5EF4-FFF2-40B4-BE49-F238E27FC236}">
                <a16:creationId xmlns:a16="http://schemas.microsoft.com/office/drawing/2014/main" xmlns="" id="{FC7FCB4E-08A1-4ABC-840A-90EA4E6E7CA6}"/>
              </a:ext>
            </a:extLst>
          </p:cNvPr>
          <p:cNvSpPr txBox="1"/>
          <p:nvPr/>
        </p:nvSpPr>
        <p:spPr>
          <a:xfrm>
            <a:off x="1574800" y="1316981"/>
            <a:ext cx="9144000" cy="962755"/>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6000" b="1" dirty="0" err="1">
                <a:solidFill>
                  <a:srgbClr val="FFFFFF"/>
                </a:solidFill>
                <a:latin typeface="Helvetica" pitchFamily="2" charset="0"/>
                <a:ea typeface="Calibri"/>
                <a:cs typeface="Calibri"/>
                <a:sym typeface="Calibri"/>
              </a:rPr>
              <a:t>Ihre</a:t>
            </a:r>
            <a:r>
              <a:rPr lang="en-US" sz="6000" b="1" dirty="0">
                <a:solidFill>
                  <a:srgbClr val="FFFFFF"/>
                </a:solidFill>
                <a:latin typeface="Helvetica" pitchFamily="2" charset="0"/>
                <a:ea typeface="Calibri"/>
                <a:cs typeface="Calibri"/>
                <a:sym typeface="Calibri"/>
              </a:rPr>
              <a:t> </a:t>
            </a:r>
            <a:r>
              <a:rPr lang="en-US" sz="6000" b="1" dirty="0" err="1" smtClean="0">
                <a:solidFill>
                  <a:srgbClr val="FFFFFF"/>
                </a:solidFill>
                <a:latin typeface="Helvetica" pitchFamily="2" charset="0"/>
                <a:ea typeface="Calibri"/>
                <a:cs typeface="Calibri"/>
                <a:sym typeface="Calibri"/>
              </a:rPr>
              <a:t>bisherigen</a:t>
            </a:r>
            <a:r>
              <a:rPr lang="en-US" sz="6000" b="1" dirty="0" smtClean="0">
                <a:solidFill>
                  <a:srgbClr val="FFFFFF"/>
                </a:solidFill>
                <a:latin typeface="Helvetica" pitchFamily="2" charset="0"/>
                <a:ea typeface="Calibri"/>
                <a:cs typeface="Calibri"/>
                <a:sym typeface="Calibri"/>
              </a:rPr>
              <a:t> </a:t>
            </a:r>
            <a:r>
              <a:rPr lang="en-US" sz="6000" b="1" dirty="0" err="1" smtClean="0">
                <a:solidFill>
                  <a:srgbClr val="FFFFFF"/>
                </a:solidFill>
                <a:latin typeface="Helvetica" pitchFamily="2" charset="0"/>
                <a:ea typeface="Calibri"/>
                <a:cs typeface="Calibri"/>
                <a:sym typeface="Calibri"/>
              </a:rPr>
              <a:t>Aktionen</a:t>
            </a:r>
            <a:endParaRPr lang="en-US" sz="6000" b="1" dirty="0">
              <a:solidFill>
                <a:srgbClr val="FFFFFF"/>
              </a:solidFill>
              <a:latin typeface="Helvetica" pitchFamily="2" charset="0"/>
              <a:ea typeface="Calibri"/>
              <a:cs typeface="Calibri"/>
              <a:sym typeface="Calibri"/>
            </a:endParaRPr>
          </a:p>
        </p:txBody>
      </p:sp>
      <p:pic>
        <p:nvPicPr>
          <p:cNvPr id="7" name="Content Placeholder 6">
            <a:extLst>
              <a:ext uri="{FF2B5EF4-FFF2-40B4-BE49-F238E27FC236}">
                <a16:creationId xmlns:a16="http://schemas.microsoft.com/office/drawing/2014/main" xmlns="" id="{D47C69E6-B3BA-D64A-B588-DF15A481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16322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B8A31-1D00-DD42-9896-CDED51DB609D}"/>
              </a:ext>
            </a:extLst>
          </p:cNvPr>
          <p:cNvSpPr>
            <a:spLocks noGrp="1"/>
          </p:cNvSpPr>
          <p:nvPr>
            <p:ph type="ctrTitle"/>
          </p:nvPr>
        </p:nvSpPr>
        <p:spPr/>
        <p:txBody>
          <a:bodyPr/>
          <a:lstStyle/>
          <a:p>
            <a:r>
              <a:rPr lang="en-US" dirty="0" err="1" smtClean="0">
                <a:ea typeface="Calibri"/>
                <a:cs typeface="Calibri"/>
                <a:sym typeface="Calibri"/>
              </a:rPr>
              <a:t>Mehrere</a:t>
            </a:r>
            <a:r>
              <a:rPr lang="en-US" dirty="0" smtClean="0">
                <a:ea typeface="Calibri"/>
                <a:cs typeface="Calibri"/>
                <a:sym typeface="Calibri"/>
              </a:rPr>
              <a:t> </a:t>
            </a:r>
            <a:r>
              <a:rPr lang="en-US" dirty="0" err="1" smtClean="0">
                <a:ea typeface="Calibri"/>
                <a:cs typeface="Calibri"/>
                <a:sym typeface="Calibri"/>
              </a:rPr>
              <a:t>Fliegen</a:t>
            </a:r>
            <a:r>
              <a:rPr lang="en-US" dirty="0" smtClean="0">
                <a:ea typeface="Calibri"/>
                <a:cs typeface="Calibri"/>
                <a:sym typeface="Calibri"/>
              </a:rPr>
              <a:t> </a:t>
            </a:r>
            <a:r>
              <a:rPr lang="en-US" dirty="0" err="1" smtClean="0">
                <a:ea typeface="Calibri"/>
                <a:cs typeface="Calibri"/>
                <a:sym typeface="Calibri"/>
              </a:rPr>
              <a:t>mit</a:t>
            </a:r>
            <a:r>
              <a:rPr lang="en-US" dirty="0" smtClean="0">
                <a:ea typeface="Calibri"/>
                <a:cs typeface="Calibri"/>
                <a:sym typeface="Calibri"/>
              </a:rPr>
              <a:t> </a:t>
            </a:r>
            <a:r>
              <a:rPr lang="en-US" dirty="0" err="1" smtClean="0">
                <a:ea typeface="Calibri"/>
                <a:cs typeface="Calibri"/>
                <a:sym typeface="Calibri"/>
              </a:rPr>
              <a:t>einer</a:t>
            </a:r>
            <a:r>
              <a:rPr lang="en-US" dirty="0" smtClean="0">
                <a:ea typeface="Calibri"/>
                <a:cs typeface="Calibri"/>
                <a:sym typeface="Calibri"/>
              </a:rPr>
              <a:t> </a:t>
            </a:r>
            <a:r>
              <a:rPr lang="en-US" dirty="0" err="1" smtClean="0">
                <a:ea typeface="Calibri"/>
                <a:cs typeface="Calibri"/>
                <a:sym typeface="Calibri"/>
              </a:rPr>
              <a:t>Klappe</a:t>
            </a:r>
            <a:r>
              <a:rPr lang="en-US" dirty="0" smtClean="0">
                <a:ea typeface="Calibri"/>
                <a:cs typeface="Calibri"/>
                <a:sym typeface="Calibri"/>
              </a:rPr>
              <a:t> </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a:solidFill>
                  <a:srgbClr val="FFC000"/>
                </a:solidFill>
              </a:rPr>
              <a:t>Beachten Sie</a:t>
            </a:r>
            <a:r>
              <a:rPr lang="en-US" sz="3200" dirty="0">
                <a:latin typeface="Helvetica Light" panose="020B0403020202020204" pitchFamily="34" charset="0"/>
              </a:rPr>
              <a:t>:</a:t>
            </a:r>
          </a:p>
          <a:p>
            <a:r>
              <a:rPr lang="en-US" sz="3200" dirty="0" err="1" smtClean="0">
                <a:latin typeface="Helvetica Light" panose="020B0403020202020204" pitchFamily="34" charset="0"/>
              </a:rPr>
              <a:t>Gibt</a:t>
            </a:r>
            <a:r>
              <a:rPr lang="en-US" sz="3200" dirty="0" smtClean="0">
                <a:latin typeface="Helvetica Light" panose="020B0403020202020204" pitchFamily="34" charset="0"/>
              </a:rPr>
              <a:t> </a:t>
            </a:r>
            <a:r>
              <a:rPr lang="en-US" sz="3200" dirty="0" err="1" smtClean="0">
                <a:latin typeface="Helvetica Light" panose="020B0403020202020204" pitchFamily="34" charset="0"/>
              </a:rPr>
              <a:t>es</a:t>
            </a:r>
            <a:r>
              <a:rPr lang="en-US" sz="3200" dirty="0" smtClean="0">
                <a:latin typeface="Helvetica Light" panose="020B0403020202020204" pitchFamily="34" charset="0"/>
              </a:rPr>
              <a:t> </a:t>
            </a:r>
            <a:r>
              <a:rPr lang="en-US" sz="3200" dirty="0" err="1" smtClean="0">
                <a:latin typeface="Helvetica Light" panose="020B0403020202020204" pitchFamily="34" charset="0"/>
              </a:rPr>
              <a:t>einen</a:t>
            </a:r>
            <a:r>
              <a:rPr lang="en-US" sz="3200" dirty="0" smtClean="0">
                <a:latin typeface="Helvetica Light" panose="020B0403020202020204" pitchFamily="34" charset="0"/>
              </a:rPr>
              <a:t> </a:t>
            </a:r>
            <a:r>
              <a:rPr lang="en-US" sz="3200" dirty="0" err="1" smtClean="0">
                <a:latin typeface="Helvetica Light" panose="020B0403020202020204" pitchFamily="34" charset="0"/>
              </a:rPr>
              <a:t>kurzfristigen</a:t>
            </a:r>
            <a:r>
              <a:rPr lang="en-US" sz="3200" dirty="0" smtClean="0">
                <a:latin typeface="Helvetica Light" panose="020B0403020202020204" pitchFamily="34" charset="0"/>
              </a:rPr>
              <a:t> </a:t>
            </a:r>
            <a:r>
              <a:rPr lang="en-US" sz="3200" dirty="0">
                <a:latin typeface="Helvetica Light" panose="020B0403020202020204" pitchFamily="34" charset="0"/>
              </a:rPr>
              <a:t>Zusatznutzen </a:t>
            </a:r>
            <a:r>
              <a:rPr lang="en-US" sz="3200" dirty="0" err="1">
                <a:latin typeface="Helvetica Light" panose="020B0403020202020204" pitchFamily="34" charset="0"/>
              </a:rPr>
              <a:t>Ihres</a:t>
            </a:r>
            <a:r>
              <a:rPr lang="en-US" sz="3200" dirty="0">
                <a:latin typeface="Helvetica Light" panose="020B0403020202020204" pitchFamily="34" charset="0"/>
              </a:rPr>
              <a:t> </a:t>
            </a:r>
            <a:r>
              <a:rPr lang="en-US" sz="3200" dirty="0" err="1" smtClean="0">
                <a:latin typeface="Helvetica Light" panose="020B0403020202020204" pitchFamily="34" charset="0"/>
              </a:rPr>
              <a:t>Vorschlags</a:t>
            </a:r>
            <a:r>
              <a:rPr lang="en-US" sz="3200" dirty="0" smtClean="0">
                <a:latin typeface="Helvetica Light" panose="020B0403020202020204" pitchFamily="34" charset="0"/>
              </a:rPr>
              <a:t>? </a:t>
            </a:r>
            <a:r>
              <a:rPr lang="en-US" sz="3200" dirty="0">
                <a:latin typeface="Helvetica Light" panose="020B0403020202020204" pitchFamily="34" charset="0"/>
              </a:rPr>
              <a:t>Wie können Sie mehr als ein Problem mit einer Maßnahme angehen?</a:t>
            </a:r>
          </a:p>
          <a:p>
            <a:r>
              <a:rPr lang="en-US" sz="3200" dirty="0">
                <a:latin typeface="Helvetica Light" panose="020B0403020202020204" pitchFamily="34" charset="0"/>
              </a:rPr>
              <a:t>Wie stellen Sie sicher, dass gefährdete Bevölkerungsgruppen nicht unverhältnismäßig stark von Ihren Maßnahmen betroffen sind?</a:t>
            </a:r>
          </a:p>
          <a:p>
            <a:pPr marL="0" indent="0">
              <a:buNone/>
            </a:pPr>
            <a:r>
              <a:rPr lang="en-US" sz="3200" dirty="0">
                <a:latin typeface="Helvetica Light" panose="020B0403020202020204" pitchFamily="34" charset="0"/>
              </a:rPr>
              <a:t> </a:t>
            </a:r>
          </a:p>
          <a:p>
            <a:pPr marL="0" indent="0">
              <a:buNone/>
            </a:pPr>
            <a:endParaRPr lang="en-US" sz="3200" dirty="0">
              <a:latin typeface="Helvetica Light" panose="020B0403020202020204" pitchFamily="34" charset="0"/>
            </a:endParaRPr>
          </a:p>
        </p:txBody>
      </p:sp>
      <p:pic>
        <p:nvPicPr>
          <p:cNvPr id="5" name="Content Placeholder 6">
            <a:extLst>
              <a:ext uri="{FF2B5EF4-FFF2-40B4-BE49-F238E27FC236}">
                <a16:creationId xmlns:a16="http://schemas.microsoft.com/office/drawing/2014/main" xmlns="" id="{6E27BF03-5458-7F44-9A6D-4761BE372C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392908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92149C41-79D3-4DCC-BE38-8E2770F54E06}"/>
              </a:ext>
            </a:extLst>
          </p:cNvPr>
          <p:cNvSpPr txBox="1">
            <a:spLocks/>
          </p:cNvSpPr>
          <p:nvPr/>
        </p:nvSpPr>
        <p:spPr>
          <a:xfrm>
            <a:off x="1622324" y="2533856"/>
            <a:ext cx="9144000" cy="18562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dirty="0">
                <a:solidFill>
                  <a:schemeClr val="bg1"/>
                </a:solidFill>
                <a:effectLst>
                  <a:outerShdw blurRad="63500" sx="102000" sy="102000" algn="ctr" rotWithShape="0">
                    <a:prstClr val="black">
                      <a:alpha val="40000"/>
                    </a:prstClr>
                  </a:outerShdw>
                </a:effectLst>
                <a:latin typeface="Helvetica" pitchFamily="2" charset="0"/>
                <a:cs typeface="Copperplate"/>
              </a:rPr>
              <a:t>Nachbesprechung</a:t>
            </a:r>
          </a:p>
        </p:txBody>
      </p:sp>
      <p:pic>
        <p:nvPicPr>
          <p:cNvPr id="6" name="Content Placeholder 6">
            <a:extLst>
              <a:ext uri="{FF2B5EF4-FFF2-40B4-BE49-F238E27FC236}">
                <a16:creationId xmlns:a16="http://schemas.microsoft.com/office/drawing/2014/main" xmlns="" id="{4733B548-CA0D-8642-BBD1-5A35B8A30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277012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44A85-657F-9443-B7B3-85D5C30EFB3B}"/>
              </a:ext>
            </a:extLst>
          </p:cNvPr>
          <p:cNvSpPr>
            <a:spLocks noGrp="1"/>
          </p:cNvSpPr>
          <p:nvPr>
            <p:ph type="ctrTitle"/>
          </p:nvPr>
        </p:nvSpPr>
        <p:spPr/>
        <p:txBody>
          <a:bodyPr/>
          <a:lstStyle/>
          <a:p>
            <a:r>
              <a:rPr lang="en-US" dirty="0">
                <a:ea typeface="Calibri"/>
                <a:cs typeface="Calibri"/>
                <a:sym typeface="Calibri"/>
              </a:rPr>
              <a:t>Reflexion </a:t>
            </a:r>
            <a:endParaRPr lang="en-US" dirty="0"/>
          </a:p>
        </p:txBody>
      </p:sp>
      <p:sp>
        <p:nvSpPr>
          <p:cNvPr id="3" name="Content Placeholder 2"/>
          <p:cNvSpPr>
            <a:spLocks noGrp="1"/>
          </p:cNvSpPr>
          <p:nvPr>
            <p:ph idx="1"/>
          </p:nvPr>
        </p:nvSpPr>
        <p:spPr/>
        <p:txBody>
          <a:bodyPr>
            <a:noAutofit/>
          </a:bodyPr>
          <a:lstStyle/>
          <a:p>
            <a:pPr marL="0" indent="0">
              <a:lnSpc>
                <a:spcPct val="100000"/>
              </a:lnSpc>
              <a:buNone/>
            </a:pPr>
            <a:endParaRPr lang="en-US" sz="2800" dirty="0">
              <a:solidFill>
                <a:srgbClr val="FFFFFF"/>
              </a:solidFill>
              <a:latin typeface="Helvetica Light" panose="020B0403020202020204" pitchFamily="34" charset="0"/>
            </a:endParaRPr>
          </a:p>
        </p:txBody>
      </p:sp>
      <p:sp>
        <p:nvSpPr>
          <p:cNvPr id="8" name="Content Placeholder 2">
            <a:extLst>
              <a:ext uri="{FF2B5EF4-FFF2-40B4-BE49-F238E27FC236}">
                <a16:creationId xmlns:a16="http://schemas.microsoft.com/office/drawing/2014/main" xmlns="" id="{8DF5F6CF-95C6-4753-9A24-DB22E9A21DFD}"/>
              </a:ext>
            </a:extLst>
          </p:cNvPr>
          <p:cNvSpPr txBox="1">
            <a:spLocks/>
          </p:cNvSpPr>
          <p:nvPr/>
        </p:nvSpPr>
        <p:spPr>
          <a:xfrm>
            <a:off x="838200" y="2631449"/>
            <a:ext cx="8229600" cy="22031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accent5">
                    <a:lumMod val="75000"/>
                  </a:schemeClr>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accent5">
                    <a:lumMod val="75000"/>
                  </a:schemeClr>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accent5">
                    <a:lumMod val="75000"/>
                  </a:schemeClr>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accent5">
                    <a:lumMod val="75000"/>
                  </a:schemeClr>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accent5">
                    <a:lumMod val="75000"/>
                  </a:schemeClr>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buNone/>
            </a:pPr>
            <a:r>
              <a:rPr lang="en-US" sz="4700" dirty="0">
                <a:solidFill>
                  <a:srgbClr val="FFFFFF"/>
                </a:solidFill>
                <a:latin typeface="Helvetica Light" panose="020B0403020202020204" pitchFamily="34" charset="0"/>
              </a:rPr>
              <a:t>Nehmen Sie sich </a:t>
            </a:r>
            <a:r>
              <a:rPr lang="en-US" sz="4700" b="1" dirty="0">
                <a:solidFill>
                  <a:srgbClr val="FFC84B"/>
                </a:solidFill>
                <a:latin typeface="Helvetica" pitchFamily="2" charset="0"/>
              </a:rPr>
              <a:t>eine Minute der Stille</a:t>
            </a:r>
            <a:r>
              <a:rPr lang="en-US" sz="4700" dirty="0">
                <a:solidFill>
                  <a:srgbClr val="FFFFFF"/>
                </a:solidFill>
                <a:latin typeface="Helvetica Light" panose="020B0403020202020204" pitchFamily="34" charset="0"/>
              </a:rPr>
              <a:t>, um über Ihre Erfahrung nachzudenken</a:t>
            </a:r>
            <a:r>
              <a:rPr lang="en-US" dirty="0">
                <a:solidFill>
                  <a:srgbClr val="FFFFFF"/>
                </a:solidFill>
                <a:latin typeface="Helvetica Light" panose="020B0403020202020204" pitchFamily="34" charset="0"/>
              </a:rPr>
              <a:t>.</a:t>
            </a:r>
            <a:endParaRPr lang="en-US" sz="2100" dirty="0">
              <a:solidFill>
                <a:srgbClr val="FFFFFF"/>
              </a:solidFill>
              <a:latin typeface="Helvetica Light" panose="020B0403020202020204" pitchFamily="34" charset="0"/>
            </a:endParaRPr>
          </a:p>
        </p:txBody>
      </p:sp>
      <p:pic>
        <p:nvPicPr>
          <p:cNvPr id="7" name="Content Placeholder 6">
            <a:extLst>
              <a:ext uri="{FF2B5EF4-FFF2-40B4-BE49-F238E27FC236}">
                <a16:creationId xmlns:a16="http://schemas.microsoft.com/office/drawing/2014/main" xmlns="" id="{2F8D9BC3-D9F1-9D47-B626-01656AFB0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42264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8778C-A4E6-8949-912B-2F9B5679F55E}"/>
              </a:ext>
            </a:extLst>
          </p:cNvPr>
          <p:cNvSpPr>
            <a:spLocks noGrp="1"/>
          </p:cNvSpPr>
          <p:nvPr>
            <p:ph type="ctrTitle"/>
          </p:nvPr>
        </p:nvSpPr>
        <p:spPr/>
        <p:txBody>
          <a:bodyPr/>
          <a:lstStyle/>
          <a:p>
            <a:r>
              <a:rPr lang="en-US"/>
              <a:t>Nachbesprechung Diskussion </a:t>
            </a:r>
            <a:endParaRPr lang="en-US" dirty="0"/>
          </a:p>
        </p:txBody>
      </p:sp>
      <p:sp>
        <p:nvSpPr>
          <p:cNvPr id="3" name="Content Placeholder 2">
            <a:extLst>
              <a:ext uri="{FF2B5EF4-FFF2-40B4-BE49-F238E27FC236}">
                <a16:creationId xmlns:a16="http://schemas.microsoft.com/office/drawing/2014/main" xmlns="" id="{A5083AB8-D9E0-A94D-95B1-1C58E6CFFCE4}"/>
              </a:ext>
            </a:extLst>
          </p:cNvPr>
          <p:cNvSpPr>
            <a:spLocks noGrp="1"/>
          </p:cNvSpPr>
          <p:nvPr>
            <p:ph idx="1"/>
          </p:nvPr>
        </p:nvSpPr>
        <p:spPr/>
        <p:txBody>
          <a:bodyPr/>
          <a:lstStyle/>
          <a:p>
            <a:r>
              <a:rPr lang="en-US">
                <a:sym typeface="Times New Roman"/>
              </a:rPr>
              <a:t>Was hat Sie überrascht? </a:t>
            </a:r>
          </a:p>
          <a:p>
            <a:r>
              <a:rPr lang="en-US">
                <a:sym typeface="Times New Roman"/>
              </a:rPr>
              <a:t>Was waren Ihre wichtigsten Erkenntnisse?</a:t>
            </a:r>
          </a:p>
          <a:p>
            <a:r>
              <a:rPr lang="en-US">
                <a:sym typeface="Times New Roman"/>
              </a:rPr>
              <a:t>Was werden Sie aus dem heutigen Tag mitnehmen und wie können Sie das Gelernte in der realen Welt anwenden?    </a:t>
            </a:r>
            <a:endParaRPr lang="en-US" dirty="0"/>
          </a:p>
        </p:txBody>
      </p:sp>
      <p:pic>
        <p:nvPicPr>
          <p:cNvPr id="8" name="Content Placeholder 6">
            <a:extLst>
              <a:ext uri="{FF2B5EF4-FFF2-40B4-BE49-F238E27FC236}">
                <a16:creationId xmlns:a16="http://schemas.microsoft.com/office/drawing/2014/main" xmlns="" id="{D5AC0A81-A3C1-A845-94BA-5C68FCEE3B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4169300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C013F-DC0C-8649-A310-04C6540F1F32}"/>
              </a:ext>
            </a:extLst>
          </p:cNvPr>
          <p:cNvSpPr>
            <a:spLocks noGrp="1"/>
          </p:cNvSpPr>
          <p:nvPr>
            <p:ph type="ctrTitle"/>
          </p:nvPr>
        </p:nvSpPr>
        <p:spPr/>
        <p:txBody>
          <a:bodyPr/>
          <a:lstStyle/>
          <a:p>
            <a:r>
              <a:rPr lang="en-US" dirty="0">
                <a:ea typeface="Calibri"/>
                <a:cs typeface="Calibri"/>
                <a:sym typeface="Calibri"/>
              </a:rPr>
              <a:t>Blick nach vorn </a:t>
            </a:r>
            <a:endParaRPr lang="en-US" dirty="0"/>
          </a:p>
        </p:txBody>
      </p:sp>
      <p:sp>
        <p:nvSpPr>
          <p:cNvPr id="12290" name="Rectangle 2"/>
          <p:cNvSpPr>
            <a:spLocks noGrp="1" noChangeArrowheads="1"/>
          </p:cNvSpPr>
          <p:nvPr>
            <p:ph idx="1"/>
          </p:nvPr>
        </p:nvSpPr>
        <p:spPr/>
        <p:txBody>
          <a:bodyPr>
            <a:noAutofit/>
          </a:bodyPr>
          <a:lstStyle/>
          <a:p>
            <a:pPr>
              <a:lnSpc>
                <a:spcPct val="80000"/>
              </a:lnSpc>
            </a:pPr>
            <a:r>
              <a:rPr lang="en-US" sz="2800" dirty="0">
                <a:latin typeface="Helvetica Light" panose="020B0403020202020204" pitchFamily="34" charset="0"/>
              </a:rPr>
              <a:t>Wir haben die Werkzeuge</a:t>
            </a:r>
          </a:p>
          <a:p>
            <a:pPr>
              <a:lnSpc>
                <a:spcPct val="80000"/>
              </a:lnSpc>
            </a:pPr>
            <a:r>
              <a:rPr lang="en-US" sz="2800" dirty="0">
                <a:latin typeface="Helvetica Light" panose="020B0403020202020204" pitchFamily="34" charset="0"/>
              </a:rPr>
              <a:t>Solar und Wind wachsen und werden billiger</a:t>
            </a:r>
          </a:p>
          <a:p>
            <a:pPr>
              <a:lnSpc>
                <a:spcPct val="80000"/>
              </a:lnSpc>
            </a:pPr>
            <a:r>
              <a:rPr lang="en-US" sz="2800" dirty="0">
                <a:latin typeface="Helvetica Light" panose="020B0403020202020204" pitchFamily="34" charset="0"/>
              </a:rPr>
              <a:t>Unternehmen investieren in saubere Technologien</a:t>
            </a:r>
          </a:p>
          <a:p>
            <a:pPr>
              <a:lnSpc>
                <a:spcPct val="80000"/>
              </a:lnSpc>
            </a:pPr>
            <a:r>
              <a:rPr lang="en-US" sz="2800" dirty="0">
                <a:latin typeface="Helvetica Light" panose="020B0403020202020204" pitchFamily="34" charset="0"/>
              </a:rPr>
              <a:t>Länder und Staaten verstärken die</a:t>
            </a:r>
          </a:p>
          <a:p>
            <a:pPr>
              <a:lnSpc>
                <a:spcPct val="80000"/>
              </a:lnSpc>
            </a:pPr>
            <a:r>
              <a:rPr lang="en-US" sz="2800" dirty="0">
                <a:latin typeface="Helvetica Light" panose="020B0403020202020204" pitchFamily="34" charset="0"/>
              </a:rPr>
              <a:t>Die allgemeine Öffentlichkeit wird immer gebildeter und engagierter</a:t>
            </a:r>
          </a:p>
        </p:txBody>
      </p:sp>
      <p:pic>
        <p:nvPicPr>
          <p:cNvPr id="5" name="Content Placeholder 6">
            <a:extLst>
              <a:ext uri="{FF2B5EF4-FFF2-40B4-BE49-F238E27FC236}">
                <a16:creationId xmlns:a16="http://schemas.microsoft.com/office/drawing/2014/main" xmlns="" id="{98A2F03C-D515-3D48-9C18-48DFB8EE7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246509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tudents protest climate change by wearing breathing masks and holding signs reading, âWhat I stand for is what I stand on.â">
            <a:extLst>
              <a:ext uri="{FF2B5EF4-FFF2-40B4-BE49-F238E27FC236}">
                <a16:creationId xmlns:a16="http://schemas.microsoft.com/office/drawing/2014/main" xmlns="" id="{A6745441-C7F1-6544-AA3B-17ACBAE104E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9664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31679" y="326013"/>
            <a:ext cx="2238702" cy="2246769"/>
          </a:xfrm>
          <a:prstGeom prst="rect">
            <a:avLst/>
          </a:prstGeom>
          <a:noFill/>
        </p:spPr>
        <p:txBody>
          <a:bodyPr wrap="square" rtlCol="0">
            <a:spAutoFit/>
          </a:bodyPr>
          <a:lstStyle/>
          <a:p>
            <a:r>
              <a:rPr lang="en-US" sz="2800" b="1" dirty="0">
                <a:solidFill>
                  <a:srgbClr val="113A75"/>
                </a:solidFill>
                <a:latin typeface="Helvetica" pitchFamily="2" charset="0"/>
                <a:cs typeface="Arial"/>
              </a:rPr>
              <a:t>Jugend-Klimastreik #FridaysForFuture</a:t>
            </a:r>
            <a:endParaRPr lang="en-US" sz="4600" b="1" dirty="0">
              <a:solidFill>
                <a:srgbClr val="113A75"/>
              </a:solidFill>
              <a:latin typeface="Helvetica" pitchFamily="2" charset="0"/>
              <a:cs typeface="Arial"/>
            </a:endParaRPr>
          </a:p>
        </p:txBody>
      </p:sp>
      <p:sp>
        <p:nvSpPr>
          <p:cNvPr id="9" name="Pentagon 8"/>
          <p:cNvSpPr/>
          <p:nvPr/>
        </p:nvSpPr>
        <p:spPr>
          <a:xfrm>
            <a:off x="-1" y="5486400"/>
            <a:ext cx="3626070" cy="1020344"/>
          </a:xfrm>
          <a:prstGeom prst="homePlat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Helvetica Light" panose="020B0403020202020204" pitchFamily="34" charset="0"/>
                <a:cs typeface="Calibri (Body)"/>
              </a:rPr>
              <a:t>1,4 Millionen Jugendliche </a:t>
            </a:r>
            <a:br>
              <a:rPr lang="en-US" sz="2400" dirty="0">
                <a:solidFill>
                  <a:schemeClr val="tx1"/>
                </a:solidFill>
                <a:latin typeface="Helvetica Light" panose="020B0403020202020204" pitchFamily="34" charset="0"/>
                <a:cs typeface="Calibri (Body)"/>
              </a:rPr>
            </a:br>
            <a:r>
              <a:rPr lang="en-US" sz="2400" dirty="0">
                <a:solidFill>
                  <a:schemeClr val="tx1"/>
                </a:solidFill>
                <a:latin typeface="Helvetica Light" panose="020B0403020202020204" pitchFamily="34" charset="0"/>
                <a:cs typeface="Calibri (Body)"/>
              </a:rPr>
              <a:t>in 123 Ländern! </a:t>
            </a:r>
          </a:p>
        </p:txBody>
      </p:sp>
      <p:sp>
        <p:nvSpPr>
          <p:cNvPr id="10" name="TextBox 9">
            <a:extLst>
              <a:ext uri="{FF2B5EF4-FFF2-40B4-BE49-F238E27FC236}">
                <a16:creationId xmlns:a16="http://schemas.microsoft.com/office/drawing/2014/main" xmlns="" id="{F58A74C5-D94D-4058-B703-FBCA16A4C404}"/>
              </a:ext>
            </a:extLst>
          </p:cNvPr>
          <p:cNvSpPr txBox="1"/>
          <p:nvPr/>
        </p:nvSpPr>
        <p:spPr>
          <a:xfrm>
            <a:off x="9831679" y="5798858"/>
            <a:ext cx="2238702" cy="400110"/>
          </a:xfrm>
          <a:prstGeom prst="rect">
            <a:avLst/>
          </a:prstGeom>
          <a:noFill/>
        </p:spPr>
        <p:txBody>
          <a:bodyPr wrap="square" rtlCol="0">
            <a:spAutoFit/>
          </a:bodyPr>
          <a:lstStyle/>
          <a:p>
            <a:r>
              <a:rPr lang="en-US" sz="2000" i="1" baseline="30000" dirty="0">
                <a:solidFill>
                  <a:srgbClr val="113A75"/>
                </a:solidFill>
                <a:latin typeface="Helvetica Light Oblique" panose="020B0403020202020204" pitchFamily="34" charset="0"/>
                <a:cs typeface="Arial"/>
              </a:rPr>
              <a:t>15.</a:t>
            </a:r>
            <a:r>
              <a:rPr lang="en-US" sz="2000" i="1" dirty="0">
                <a:solidFill>
                  <a:srgbClr val="113A75"/>
                </a:solidFill>
                <a:latin typeface="Helvetica Light Oblique" panose="020B0403020202020204" pitchFamily="34" charset="0"/>
                <a:cs typeface="Arial"/>
              </a:rPr>
              <a:t> März 2019</a:t>
            </a:r>
          </a:p>
        </p:txBody>
      </p:sp>
    </p:spTree>
    <p:extLst>
      <p:ext uri="{BB962C8B-B14F-4D97-AF65-F5344CB8AC3E}">
        <p14:creationId xmlns:p14="http://schemas.microsoft.com/office/powerpoint/2010/main" val="140649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B6138-1EBD-B74E-82D2-FD7608E85B83}"/>
              </a:ext>
            </a:extLst>
          </p:cNvPr>
          <p:cNvSpPr>
            <a:spLocks noGrp="1"/>
          </p:cNvSpPr>
          <p:nvPr>
            <p:ph type="ctrTitle"/>
          </p:nvPr>
        </p:nvSpPr>
        <p:spPr>
          <a:xfrm>
            <a:off x="466722" y="70338"/>
            <a:ext cx="11261452" cy="800882"/>
          </a:xfrm>
        </p:spPr>
        <p:txBody>
          <a:bodyPr/>
          <a:lstStyle/>
          <a:p>
            <a:pPr marL="0" indent="0" algn="ctr"/>
            <a:r>
              <a:rPr lang="en-US" sz="2400" dirty="0" err="1">
                <a:solidFill>
                  <a:srgbClr val="F1B643"/>
                </a:solidFill>
              </a:rPr>
              <a:t>En-ROADS </a:t>
            </a:r>
            <a:r>
              <a:rPr lang="en-US" sz="2400" b="0" dirty="0">
                <a:solidFill>
                  <a:schemeClr val="bg1"/>
                </a:solidFill>
                <a:latin typeface="Helvetica Light" panose="020B0403020202020204" pitchFamily="34" charset="0"/>
              </a:rPr>
              <a:t>ist ein hochmodernes Simulationsmodell zum Testen von Klimalösungen und zur Erstellung von Klimaszenarien für die Zukunft.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14" y="957853"/>
            <a:ext cx="10693156" cy="5900147"/>
          </a:xfrm>
          <a:prstGeom prst="rect">
            <a:avLst/>
          </a:prstGeom>
        </p:spPr>
      </p:pic>
    </p:spTree>
    <p:extLst>
      <p:ext uri="{BB962C8B-B14F-4D97-AF65-F5344CB8AC3E}">
        <p14:creationId xmlns:p14="http://schemas.microsoft.com/office/powerpoint/2010/main" val="288572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5372284" cy="6872494"/>
          </a:xfrm>
          <a:prstGeom prst="rect">
            <a:avLst/>
          </a:prstGeom>
        </p:spPr>
      </p:pic>
      <p:sp>
        <p:nvSpPr>
          <p:cNvPr id="5" name="TextBox 4"/>
          <p:cNvSpPr txBox="1"/>
          <p:nvPr/>
        </p:nvSpPr>
        <p:spPr>
          <a:xfrm>
            <a:off x="5785945" y="6375552"/>
            <a:ext cx="2406870" cy="338554"/>
          </a:xfrm>
          <a:prstGeom prst="rect">
            <a:avLst/>
          </a:prstGeom>
          <a:noFill/>
        </p:spPr>
        <p:txBody>
          <a:bodyPr wrap="square" rtlCol="0">
            <a:spAutoFit/>
          </a:bodyPr>
          <a:lstStyle/>
          <a:p>
            <a:pPr algn="r"/>
            <a:r>
              <a:rPr lang="en-US" sz="1600" dirty="0">
                <a:solidFill>
                  <a:schemeClr val="bg1"/>
                </a:solidFill>
                <a:latin typeface="Helvetica Light" panose="020B0403020202020204" pitchFamily="34" charset="0"/>
                <a:ea typeface="Futura Medium" charset="0"/>
                <a:cs typeface="Futura Medium" charset="0"/>
              </a:rPr>
              <a:t>Illustration von Elise </a:t>
            </a:r>
            <a:r>
              <a:rPr lang="en-US" sz="1600" dirty="0" err="1">
                <a:solidFill>
                  <a:schemeClr val="bg1"/>
                </a:solidFill>
                <a:latin typeface="Helvetica Light" panose="020B0403020202020204" pitchFamily="34" charset="0"/>
                <a:ea typeface="Futura Medium" charset="0"/>
                <a:cs typeface="Futura Medium" charset="0"/>
              </a:rPr>
              <a:t>Amel</a:t>
            </a:r>
            <a:endParaRPr lang="en-US" sz="1600" dirty="0">
              <a:solidFill>
                <a:schemeClr val="bg1"/>
              </a:solidFill>
              <a:latin typeface="Helvetica Light" panose="020B0403020202020204" pitchFamily="34" charset="0"/>
              <a:ea typeface="Futura Medium" charset="0"/>
              <a:cs typeface="Futura Medium" charset="0"/>
            </a:endParaRPr>
          </a:p>
        </p:txBody>
      </p:sp>
      <p:sp>
        <p:nvSpPr>
          <p:cNvPr id="7" name="Shape 133">
            <a:extLst>
              <a:ext uri="{FF2B5EF4-FFF2-40B4-BE49-F238E27FC236}">
                <a16:creationId xmlns:a16="http://schemas.microsoft.com/office/drawing/2014/main" xmlns="" id="{9AC2DB10-CECB-4164-9B18-84C3DAD13E80}"/>
              </a:ext>
            </a:extLst>
          </p:cNvPr>
          <p:cNvSpPr txBox="1"/>
          <p:nvPr/>
        </p:nvSpPr>
        <p:spPr>
          <a:xfrm>
            <a:off x="6835049" y="956204"/>
            <a:ext cx="4043158" cy="857400"/>
          </a:xfrm>
          <a:prstGeom prst="rect">
            <a:avLst/>
          </a:prstGeom>
          <a:noFill/>
          <a:ln>
            <a:noFill/>
          </a:ln>
        </p:spPr>
        <p:txBody>
          <a:bodyPr spcFirstLastPara="1" wrap="square" lIns="91425" tIns="45700" rIns="91425" bIns="45700" anchor="t" anchorCtr="0">
            <a:noAutofit/>
          </a:bodyPr>
          <a:lstStyle/>
          <a:p>
            <a:pPr>
              <a:lnSpc>
                <a:spcPct val="90000"/>
              </a:lnSpc>
              <a:buClr>
                <a:srgbClr val="1E4E79"/>
              </a:buClr>
              <a:buSzPts val="4400"/>
            </a:pPr>
            <a:r>
              <a:rPr lang="en-US" sz="6000" b="1" i="1" dirty="0">
                <a:solidFill>
                  <a:schemeClr val="bg1"/>
                </a:solidFill>
                <a:latin typeface="Helvetica Bold Oblique" pitchFamily="2" charset="0"/>
                <a:ea typeface="Calibri"/>
                <a:cs typeface="Calibri"/>
                <a:sym typeface="Calibri"/>
              </a:rPr>
              <a:t>Was können Sie tun?</a:t>
            </a:r>
          </a:p>
        </p:txBody>
      </p:sp>
      <p:pic>
        <p:nvPicPr>
          <p:cNvPr id="8" name="Content Placeholder 6">
            <a:extLst>
              <a:ext uri="{FF2B5EF4-FFF2-40B4-BE49-F238E27FC236}">
                <a16:creationId xmlns:a16="http://schemas.microsoft.com/office/drawing/2014/main" xmlns="" id="{6636A2F7-7F49-1D48-8F42-D7BFBD111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349637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92149C41-79D3-4DCC-BE38-8E2770F54E06}"/>
              </a:ext>
            </a:extLst>
          </p:cNvPr>
          <p:cNvSpPr txBox="1">
            <a:spLocks/>
          </p:cNvSpPr>
          <p:nvPr/>
        </p:nvSpPr>
        <p:spPr>
          <a:xfrm>
            <a:off x="4538133" y="766235"/>
            <a:ext cx="2986881" cy="133349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lnSpc>
                <a:spcPct val="90000"/>
              </a:lnSpc>
              <a:spcBef>
                <a:spcPct val="0"/>
              </a:spcBef>
              <a:spcAft>
                <a:spcPts val="600"/>
              </a:spcAft>
              <a:buNone/>
            </a:pPr>
            <a:r>
              <a:rPr lang="en-US" sz="4400" b="1" dirty="0">
                <a:solidFill>
                  <a:schemeClr val="bg1"/>
                </a:solidFill>
                <a:effectLst>
                  <a:outerShdw blurRad="63500" sx="102000" sy="102000" algn="ctr" rotWithShape="0">
                    <a:prstClr val="black">
                      <a:alpha val="40000"/>
                    </a:prstClr>
                  </a:outerShdw>
                </a:effectLst>
                <a:latin typeface="Helvetica" pitchFamily="2" charset="0"/>
                <a:ea typeface="+mj-ea"/>
                <a:cs typeface="+mj-cs"/>
              </a:rPr>
              <a:t>Anhang</a:t>
            </a:r>
          </a:p>
        </p:txBody>
      </p:sp>
    </p:spTree>
    <p:extLst>
      <p:ext uri="{BB962C8B-B14F-4D97-AF65-F5344CB8AC3E}">
        <p14:creationId xmlns:p14="http://schemas.microsoft.com/office/powerpoint/2010/main" val="43986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96" y="212455"/>
            <a:ext cx="11261452" cy="524156"/>
          </a:xfrm>
        </p:spPr>
        <p:txBody>
          <a:bodyPr>
            <a:noAutofit/>
          </a:bodyPr>
          <a:lstStyle/>
          <a:p>
            <a:pPr>
              <a:defRPr/>
            </a:pPr>
            <a:r>
              <a:rPr lang="en-US" sz="2800" dirty="0">
                <a:solidFill>
                  <a:srgbClr val="FFFFFF"/>
                </a:solidFill>
              </a:rPr>
              <a:t>Einblicke von </a:t>
            </a:r>
            <a:r>
              <a:rPr lang="en-US" sz="2800" dirty="0" err="1">
                <a:solidFill>
                  <a:srgbClr val="FFFFFF"/>
                </a:solidFill>
              </a:rPr>
              <a:t>En-ROADS</a:t>
            </a:r>
          </a:p>
        </p:txBody>
      </p:sp>
      <p:sp>
        <p:nvSpPr>
          <p:cNvPr id="5" name="Rectangle 4">
            <a:extLst>
              <a:ext uri="{FF2B5EF4-FFF2-40B4-BE49-F238E27FC236}">
                <a16:creationId xmlns:a16="http://schemas.microsoft.com/office/drawing/2014/main" xmlns="" id="{3D745D5C-0844-2249-97CE-0B45AC8C74DA}"/>
              </a:ext>
            </a:extLst>
          </p:cNvPr>
          <p:cNvSpPr/>
          <p:nvPr/>
        </p:nvSpPr>
        <p:spPr>
          <a:xfrm>
            <a:off x="466720" y="736611"/>
            <a:ext cx="11159221" cy="5909310"/>
          </a:xfrm>
          <a:prstGeom prst="rect">
            <a:avLst/>
          </a:prstGeom>
        </p:spPr>
        <p:txBody>
          <a:bodyPr wrap="square">
            <a:spAutoFit/>
          </a:bodyPr>
          <a:lstStyle/>
          <a:p>
            <a:pPr marL="514350" indent="-514350">
              <a:buFont typeface="+mj-lt"/>
              <a:buAutoNum type="arabicPeriod"/>
              <a:defRPr/>
            </a:pPr>
            <a:r>
              <a:rPr lang="en-US" dirty="0">
                <a:solidFill>
                  <a:schemeClr val="bg1"/>
                </a:solidFill>
              </a:rPr>
              <a:t>Es gibt kein Patentrezept.</a:t>
            </a:r>
          </a:p>
          <a:p>
            <a:pPr marL="514350" indent="-514350">
              <a:buFont typeface="+mj-lt"/>
              <a:buAutoNum type="arabicPeriod"/>
              <a:defRPr/>
            </a:pPr>
            <a:r>
              <a:rPr lang="en-US" dirty="0">
                <a:solidFill>
                  <a:schemeClr val="bg1"/>
                </a:solidFill>
              </a:rPr>
              <a:t>Um ~2 Grad zu erreichen, braucht man </a:t>
            </a:r>
            <a:r>
              <a:rPr lang="en-US" dirty="0" err="1" smtClean="0">
                <a:solidFill>
                  <a:schemeClr val="bg1"/>
                </a:solidFill>
              </a:rPr>
              <a:t>Erfolg</a:t>
            </a:r>
            <a:r>
              <a:rPr lang="en-US" dirty="0" smtClean="0">
                <a:solidFill>
                  <a:schemeClr val="bg1"/>
                </a:solidFill>
              </a:rPr>
              <a:t> auf der </a:t>
            </a:r>
            <a:r>
              <a:rPr lang="en-US" dirty="0" err="1" smtClean="0">
                <a:solidFill>
                  <a:schemeClr val="bg1"/>
                </a:solidFill>
              </a:rPr>
              <a:t>ganzen</a:t>
            </a:r>
            <a:r>
              <a:rPr lang="en-US" dirty="0" smtClean="0">
                <a:solidFill>
                  <a:schemeClr val="bg1"/>
                </a:solidFill>
              </a:rPr>
              <a:t> </a:t>
            </a:r>
            <a:r>
              <a:rPr lang="en-US" dirty="0" err="1" smtClean="0">
                <a:solidFill>
                  <a:schemeClr val="bg1"/>
                </a:solidFill>
              </a:rPr>
              <a:t>Linie</a:t>
            </a:r>
            <a:r>
              <a:rPr lang="en-US" dirty="0" smtClean="0">
                <a:solidFill>
                  <a:schemeClr val="bg1"/>
                </a:solidFill>
              </a:rPr>
              <a:t>.</a:t>
            </a:r>
            <a:endParaRPr lang="en-US" dirty="0">
              <a:solidFill>
                <a:schemeClr val="bg1"/>
              </a:solidFill>
            </a:endParaRPr>
          </a:p>
          <a:p>
            <a:pPr marL="514350" indent="-514350">
              <a:buFont typeface="+mj-lt"/>
              <a:buAutoNum type="arabicPeriod"/>
              <a:defRPr/>
            </a:pPr>
            <a:r>
              <a:rPr lang="en-US" dirty="0">
                <a:solidFill>
                  <a:schemeClr val="bg1"/>
                </a:solidFill>
              </a:rPr>
              <a:t>Höchste Hebelwirkung: Fossile Brennstoffe im Boden zu halten.</a:t>
            </a:r>
          </a:p>
          <a:p>
            <a:pPr marL="514350" indent="-514350">
              <a:buFont typeface="+mj-lt"/>
              <a:buAutoNum type="arabicPeriod"/>
              <a:defRPr/>
            </a:pPr>
            <a:r>
              <a:rPr lang="en-US" dirty="0">
                <a:solidFill>
                  <a:schemeClr val="bg1"/>
                </a:solidFill>
              </a:rPr>
              <a:t>Selbst wenn eine kohlenstoffarme Versorgung gefördert wird und gedeiht, verbrennen wir immer noch fossile Brennstoffe.</a:t>
            </a:r>
          </a:p>
          <a:p>
            <a:pPr marL="514350" indent="-514350">
              <a:buFont typeface="+mj-lt"/>
              <a:buAutoNum type="arabicPeriod"/>
              <a:defRPr/>
            </a:pPr>
            <a:r>
              <a:rPr lang="en-US" dirty="0">
                <a:solidFill>
                  <a:schemeClr val="bg1"/>
                </a:solidFill>
              </a:rPr>
              <a:t>Neue Technologien wachsen über verstärkende "lernende" Feedbackschleifen.</a:t>
            </a:r>
          </a:p>
          <a:p>
            <a:pPr marL="514350" indent="-514350">
              <a:buFont typeface="+mj-lt"/>
              <a:buAutoNum type="arabicPeriod"/>
              <a:defRPr/>
            </a:pPr>
            <a:r>
              <a:rPr lang="en-US" dirty="0">
                <a:solidFill>
                  <a:schemeClr val="bg1"/>
                </a:solidFill>
              </a:rPr>
              <a:t>Energieeffizienz hemmt das Wachstum der erneuerbaren Energien.</a:t>
            </a:r>
          </a:p>
          <a:p>
            <a:pPr marL="514350" indent="-514350">
              <a:buFont typeface="+mj-lt"/>
              <a:buAutoNum type="arabicPeriod"/>
              <a:defRPr/>
            </a:pPr>
            <a:r>
              <a:rPr lang="en-US" dirty="0">
                <a:solidFill>
                  <a:schemeClr val="bg1"/>
                </a:solidFill>
              </a:rPr>
              <a:t>Wenn Energie billig wird (z. B. durch erneuerbare Energien, Kernenergie, neue technische Durchbrüche), steigt die Energienachfrage durch einen bescheidenen "Rebound-Effekt".</a:t>
            </a:r>
          </a:p>
          <a:p>
            <a:pPr marL="514350" indent="-514350">
              <a:buFont typeface="+mj-lt"/>
              <a:buAutoNum type="arabicPeriod"/>
              <a:defRPr/>
            </a:pPr>
            <a:r>
              <a:rPr lang="en-US" dirty="0">
                <a:solidFill>
                  <a:schemeClr val="bg1"/>
                </a:solidFill>
              </a:rPr>
              <a:t>Ein beschleunigtes Wachstum von Erdgas (z.B. durch Subventionen) ohne einen Kohlenstoffpreis lässt die erneuerbaren Energien verhungern und mindert nur wenig Treibhausgase.</a:t>
            </a:r>
          </a:p>
          <a:p>
            <a:pPr marL="514350" indent="-514350">
              <a:buFont typeface="+mj-lt"/>
              <a:buAutoNum type="arabicPeriod"/>
              <a:defRPr/>
            </a:pPr>
            <a:r>
              <a:rPr lang="en-US" dirty="0">
                <a:solidFill>
                  <a:schemeClr val="bg1"/>
                </a:solidFill>
              </a:rPr>
              <a:t>Eine brandneue Technologie ist zu verspätet, um von sich aus viel beizutragen.</a:t>
            </a:r>
          </a:p>
          <a:p>
            <a:pPr marL="514350" indent="-514350">
              <a:buFont typeface="+mj-lt"/>
              <a:buAutoNum type="arabicPeriod"/>
              <a:defRPr/>
            </a:pPr>
            <a:r>
              <a:rPr lang="en-US" dirty="0">
                <a:solidFill>
                  <a:schemeClr val="bg1"/>
                </a:solidFill>
              </a:rPr>
              <a:t>Der Übergang von einem kohlenstoffreichen zu einem kohlenstoffarmen System dauert aufgrund der langen Lebensdauer der fossilen Brennstoffinfrastruktur Jahrzehnte.</a:t>
            </a:r>
          </a:p>
          <a:p>
            <a:pPr marL="514350" indent="-514350">
              <a:buFont typeface="+mj-lt"/>
              <a:buAutoNum type="arabicPeriod"/>
              <a:defRPr/>
            </a:pPr>
            <a:r>
              <a:rPr lang="en-US" dirty="0">
                <a:solidFill>
                  <a:schemeClr val="bg1"/>
                </a:solidFill>
              </a:rPr>
              <a:t>In einem Szenario mit hohem Schadstoffausstoß verdrängt ein Mehr an Atomkraftwerken/New-Tech/Erneuerbaren einfach die anderen Quellen mit niedrigem Schadstoffausstoß.</a:t>
            </a:r>
          </a:p>
          <a:p>
            <a:pPr marL="514350" indent="-514350">
              <a:buFont typeface="+mj-lt"/>
              <a:buAutoNum type="arabicPeriod"/>
              <a:defRPr/>
            </a:pPr>
            <a:r>
              <a:rPr lang="en-US" dirty="0">
                <a:solidFill>
                  <a:schemeClr val="bg1"/>
                </a:solidFill>
              </a:rPr>
              <a:t>"Andere Gase"-Reduzierung mildert ein gutes Stück.</a:t>
            </a:r>
          </a:p>
          <a:p>
            <a:pPr marL="514350" indent="-514350">
              <a:buFont typeface="+mj-lt"/>
              <a:buAutoNum type="arabicPeriod"/>
              <a:defRPr/>
            </a:pPr>
            <a:r>
              <a:rPr lang="en-US" dirty="0">
                <a:solidFill>
                  <a:schemeClr val="bg1"/>
                </a:solidFill>
              </a:rPr>
              <a:t>BIP-Änderungen haben eine hohe Hebelwirkung.</a:t>
            </a:r>
          </a:p>
          <a:p>
            <a:pPr marL="514350" indent="-514350">
              <a:buFont typeface="+mj-lt"/>
              <a:buAutoNum type="arabicPeriod"/>
              <a:defRPr/>
            </a:pPr>
            <a:r>
              <a:rPr lang="en-US" dirty="0">
                <a:solidFill>
                  <a:schemeClr val="bg1"/>
                </a:solidFill>
              </a:rPr>
              <a:t>Ein Kohlenstoffpreis hat eine große Hebelwirkung, weil er den Brennstoffmix verändert und die Energienachfrage reduziert.</a:t>
            </a:r>
          </a:p>
          <a:p>
            <a:pPr marL="514350" indent="-514350">
              <a:buFont typeface="+mj-lt"/>
              <a:buAutoNum type="arabicPeriod"/>
              <a:defRPr/>
            </a:pPr>
            <a:r>
              <a:rPr lang="en-US" dirty="0">
                <a:solidFill>
                  <a:schemeClr val="bg1"/>
                </a:solidFill>
              </a:rPr>
              <a:t>Die Reduzierung der Abholzung hat langfristig eine geringere Hebelwirkung als die meisten erwarten.</a:t>
            </a:r>
          </a:p>
        </p:txBody>
      </p:sp>
      <p:pic>
        <p:nvPicPr>
          <p:cNvPr id="8" name="Content Placeholder 6">
            <a:extLst>
              <a:ext uri="{FF2B5EF4-FFF2-40B4-BE49-F238E27FC236}">
                <a16:creationId xmlns:a16="http://schemas.microsoft.com/office/drawing/2014/main" xmlns="" id="{65210150-9725-B842-A512-0A31610EF0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431775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B8CA4D4-5C33-4906-B15C-990640ECCD05}"/>
              </a:ext>
            </a:extLst>
          </p:cNvPr>
          <p:cNvGrpSpPr/>
          <p:nvPr/>
        </p:nvGrpSpPr>
        <p:grpSpPr>
          <a:xfrm>
            <a:off x="1474712" y="1189896"/>
            <a:ext cx="9019117" cy="5680629"/>
            <a:chOff x="0" y="963075"/>
            <a:chExt cx="9144000" cy="5660658"/>
          </a:xfrm>
        </p:grpSpPr>
        <p:pic>
          <p:nvPicPr>
            <p:cNvPr id="7" name="Picture 6">
              <a:extLst>
                <a:ext uri="{FF2B5EF4-FFF2-40B4-BE49-F238E27FC236}">
                  <a16:creationId xmlns:a16="http://schemas.microsoft.com/office/drawing/2014/main" xmlns="" id="{2EC0107E-FB20-4850-B335-D02E87666C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63075"/>
              <a:ext cx="9144000" cy="5660658"/>
            </a:xfrm>
            <a:prstGeom prst="rect">
              <a:avLst/>
            </a:prstGeom>
          </p:spPr>
        </p:pic>
        <p:sp>
          <p:nvSpPr>
            <p:cNvPr id="8" name="Rectangle 7">
              <a:extLst>
                <a:ext uri="{FF2B5EF4-FFF2-40B4-BE49-F238E27FC236}">
                  <a16:creationId xmlns:a16="http://schemas.microsoft.com/office/drawing/2014/main" xmlns="" id="{7FA805BA-2C09-4CCD-9238-C2E0FB931ED9}"/>
                </a:ext>
              </a:extLst>
            </p:cNvPr>
            <p:cNvSpPr/>
            <p:nvPr/>
          </p:nvSpPr>
          <p:spPr>
            <a:xfrm>
              <a:off x="849086" y="5377543"/>
              <a:ext cx="2514600" cy="69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p:txBody>
          <a:bodyPr>
            <a:noAutofit/>
          </a:bodyPr>
          <a:lstStyle/>
          <a:p>
            <a:r>
              <a:rPr lang="en-US" sz="2800" b="0" dirty="0">
                <a:solidFill>
                  <a:schemeClr val="tx1">
                    <a:lumMod val="65000"/>
                    <a:lumOff val="35000"/>
                  </a:schemeClr>
                </a:solidFill>
                <a:latin typeface="Helvetica Light" panose="020B0403020202020204" pitchFamily="34" charset="0"/>
              </a:rPr>
              <a:t>Badewannendynamik</a:t>
            </a:r>
          </a:p>
        </p:txBody>
      </p:sp>
      <p:pic>
        <p:nvPicPr>
          <p:cNvPr id="9" name="Picture 8">
            <a:extLst>
              <a:ext uri="{FF2B5EF4-FFF2-40B4-BE49-F238E27FC236}">
                <a16:creationId xmlns:a16="http://schemas.microsoft.com/office/drawing/2014/main" xmlns="" id="{43B53244-1F3D-064C-8B2C-3FA10292EB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40871"/>
            <a:ext cx="1523999" cy="573592"/>
          </a:xfrm>
          <a:prstGeom prst="rect">
            <a:avLst/>
          </a:prstGeom>
        </p:spPr>
      </p:pic>
    </p:spTree>
    <p:extLst>
      <p:ext uri="{BB962C8B-B14F-4D97-AF65-F5344CB8AC3E}">
        <p14:creationId xmlns:p14="http://schemas.microsoft.com/office/powerpoint/2010/main" val="21643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2377" y="4932597"/>
            <a:ext cx="1259943" cy="384721"/>
          </a:xfrm>
          <a:prstGeom prst="rect">
            <a:avLst/>
          </a:prstGeom>
          <a:noFill/>
        </p:spPr>
        <p:txBody>
          <a:bodyPr wrap="none" rtlCol="0">
            <a:spAutoFit/>
          </a:bodyPr>
          <a:lstStyle/>
          <a:p>
            <a:r>
              <a:rPr lang="en-US" sz="1900" dirty="0"/>
              <a:t>Bevölkerung</a:t>
            </a:r>
          </a:p>
        </p:txBody>
      </p:sp>
      <p:sp>
        <p:nvSpPr>
          <p:cNvPr id="5" name="TextBox 4"/>
          <p:cNvSpPr txBox="1"/>
          <p:nvPr/>
        </p:nvSpPr>
        <p:spPr>
          <a:xfrm>
            <a:off x="3069177" y="4932597"/>
            <a:ext cx="1509310" cy="384721"/>
          </a:xfrm>
          <a:prstGeom prst="rect">
            <a:avLst/>
          </a:prstGeom>
          <a:noFill/>
        </p:spPr>
        <p:txBody>
          <a:bodyPr wrap="none" rtlCol="0">
            <a:spAutoFit/>
          </a:bodyPr>
          <a:lstStyle/>
          <a:p>
            <a:r>
              <a:rPr lang="en-US" sz="1900" dirty="0"/>
              <a:t>Verbrauch</a:t>
            </a:r>
          </a:p>
        </p:txBody>
      </p:sp>
      <p:sp>
        <p:nvSpPr>
          <p:cNvPr id="6" name="TextBox 5"/>
          <p:cNvSpPr txBox="1"/>
          <p:nvPr/>
        </p:nvSpPr>
        <p:spPr>
          <a:xfrm>
            <a:off x="4618343" y="4926839"/>
            <a:ext cx="1168400" cy="677108"/>
          </a:xfrm>
          <a:prstGeom prst="rect">
            <a:avLst/>
          </a:prstGeom>
          <a:noFill/>
        </p:spPr>
        <p:txBody>
          <a:bodyPr wrap="square" rtlCol="0">
            <a:spAutoFit/>
          </a:bodyPr>
          <a:lstStyle/>
          <a:p>
            <a:r>
              <a:rPr lang="en-US" sz="1900" dirty="0"/>
              <a:t>Energie-Intensität</a:t>
            </a:r>
          </a:p>
        </p:txBody>
      </p:sp>
      <p:sp>
        <p:nvSpPr>
          <p:cNvPr id="7" name="TextBox 6"/>
          <p:cNvSpPr txBox="1"/>
          <p:nvPr/>
        </p:nvSpPr>
        <p:spPr>
          <a:xfrm>
            <a:off x="5794301" y="4926839"/>
            <a:ext cx="1602379" cy="677108"/>
          </a:xfrm>
          <a:prstGeom prst="rect">
            <a:avLst/>
          </a:prstGeom>
          <a:noFill/>
        </p:spPr>
        <p:txBody>
          <a:bodyPr wrap="square" rtlCol="0">
            <a:spAutoFit/>
          </a:bodyPr>
          <a:lstStyle/>
          <a:p>
            <a:r>
              <a:rPr lang="en-US" sz="1900" dirty="0"/>
              <a:t>Kohlenstoff-Intensität</a:t>
            </a:r>
          </a:p>
        </p:txBody>
      </p:sp>
      <p:sp>
        <p:nvSpPr>
          <p:cNvPr id="8" name="TextBox 7"/>
          <p:cNvSpPr txBox="1"/>
          <p:nvPr/>
        </p:nvSpPr>
        <p:spPr>
          <a:xfrm>
            <a:off x="3665812" y="3559722"/>
            <a:ext cx="1447800" cy="677108"/>
          </a:xfrm>
          <a:prstGeom prst="rect">
            <a:avLst/>
          </a:prstGeom>
          <a:noFill/>
        </p:spPr>
        <p:txBody>
          <a:bodyPr wrap="square" rtlCol="0">
            <a:spAutoFit/>
          </a:bodyPr>
          <a:lstStyle/>
          <a:p>
            <a:pPr algn="ctr"/>
            <a:r>
              <a:rPr lang="en-US" sz="1900" dirty="0"/>
              <a:t>Energie CO2-Emissionen</a:t>
            </a:r>
          </a:p>
        </p:txBody>
      </p:sp>
      <p:sp>
        <p:nvSpPr>
          <p:cNvPr id="9" name="TextBox 8"/>
          <p:cNvSpPr txBox="1"/>
          <p:nvPr/>
        </p:nvSpPr>
        <p:spPr>
          <a:xfrm>
            <a:off x="5215477" y="3572118"/>
            <a:ext cx="1633811" cy="677108"/>
          </a:xfrm>
          <a:prstGeom prst="rect">
            <a:avLst/>
          </a:prstGeom>
          <a:noFill/>
        </p:spPr>
        <p:txBody>
          <a:bodyPr wrap="square" rtlCol="0">
            <a:spAutoFit/>
          </a:bodyPr>
          <a:lstStyle/>
          <a:p>
            <a:pPr algn="ctr"/>
            <a:r>
              <a:rPr lang="en-US" sz="1900" dirty="0"/>
              <a:t>Landnutzung CO2-Emissionen</a:t>
            </a:r>
          </a:p>
        </p:txBody>
      </p:sp>
      <p:sp>
        <p:nvSpPr>
          <p:cNvPr id="10" name="TextBox 9"/>
          <p:cNvSpPr txBox="1"/>
          <p:nvPr/>
        </p:nvSpPr>
        <p:spPr>
          <a:xfrm>
            <a:off x="8291354" y="3540208"/>
            <a:ext cx="1990862" cy="677108"/>
          </a:xfrm>
          <a:prstGeom prst="rect">
            <a:avLst/>
          </a:prstGeom>
          <a:noFill/>
        </p:spPr>
        <p:txBody>
          <a:bodyPr wrap="square" rtlCol="0">
            <a:spAutoFit/>
          </a:bodyPr>
          <a:lstStyle/>
          <a:p>
            <a:pPr algn="ctr"/>
            <a:r>
              <a:rPr lang="en-US" sz="1900" dirty="0"/>
              <a:t>Andere Treibhausgase</a:t>
            </a:r>
          </a:p>
        </p:txBody>
      </p:sp>
      <p:sp>
        <p:nvSpPr>
          <p:cNvPr id="11" name="TextBox 10"/>
          <p:cNvSpPr txBox="1"/>
          <p:nvPr/>
        </p:nvSpPr>
        <p:spPr>
          <a:xfrm>
            <a:off x="3869016" y="1539722"/>
            <a:ext cx="2252133" cy="677108"/>
          </a:xfrm>
          <a:prstGeom prst="rect">
            <a:avLst/>
          </a:prstGeom>
          <a:noFill/>
        </p:spPr>
        <p:txBody>
          <a:bodyPr wrap="square" rtlCol="0">
            <a:spAutoFit/>
          </a:bodyPr>
          <a:lstStyle/>
          <a:p>
            <a:pPr algn="ctr"/>
            <a:r>
              <a:rPr lang="en-US" sz="1900" dirty="0"/>
              <a:t>Gesamte Treibhausgase (</a:t>
            </a:r>
            <a:r>
              <a:rPr lang="en-US" sz="1900" dirty="0" err="1"/>
              <a:t>THGs</a:t>
            </a:r>
            <a:r>
              <a:rPr lang="en-US" sz="1900" dirty="0"/>
              <a:t>)</a:t>
            </a:r>
          </a:p>
        </p:txBody>
      </p:sp>
      <p:sp>
        <p:nvSpPr>
          <p:cNvPr id="12" name="TextBox 11"/>
          <p:cNvSpPr txBox="1"/>
          <p:nvPr/>
        </p:nvSpPr>
        <p:spPr>
          <a:xfrm>
            <a:off x="6762480" y="1325325"/>
            <a:ext cx="1485991" cy="384721"/>
          </a:xfrm>
          <a:prstGeom prst="rect">
            <a:avLst/>
          </a:prstGeom>
          <a:noFill/>
        </p:spPr>
        <p:txBody>
          <a:bodyPr wrap="square" rtlCol="0">
            <a:spAutoFit/>
          </a:bodyPr>
          <a:lstStyle/>
          <a:p>
            <a:r>
              <a:rPr lang="en-US" sz="1900" dirty="0"/>
              <a:t>Temperatur</a:t>
            </a:r>
          </a:p>
        </p:txBody>
      </p:sp>
      <p:cxnSp>
        <p:nvCxnSpPr>
          <p:cNvPr id="14" name="Straight Arrow Connector 13"/>
          <p:cNvCxnSpPr>
            <a:cxnSpLocks/>
            <a:stCxn id="4" idx="0"/>
          </p:cNvCxnSpPr>
          <p:nvPr/>
        </p:nvCxnSpPr>
        <p:spPr>
          <a:xfrm flipV="1">
            <a:off x="2432348" y="4302082"/>
            <a:ext cx="1200552" cy="630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stCxn id="5" idx="0"/>
          </p:cNvCxnSpPr>
          <p:nvPr/>
        </p:nvCxnSpPr>
        <p:spPr>
          <a:xfrm flipV="1">
            <a:off x="3823832" y="4292770"/>
            <a:ext cx="312310" cy="639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a:stCxn id="6" idx="0"/>
          </p:cNvCxnSpPr>
          <p:nvPr/>
        </p:nvCxnSpPr>
        <p:spPr>
          <a:xfrm flipH="1" flipV="1">
            <a:off x="4680351" y="4292771"/>
            <a:ext cx="522192" cy="634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7" idx="0"/>
          </p:cNvCxnSpPr>
          <p:nvPr/>
        </p:nvCxnSpPr>
        <p:spPr>
          <a:xfrm flipH="1" flipV="1">
            <a:off x="5089169" y="4302081"/>
            <a:ext cx="1506322" cy="62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cxnSpLocks/>
            <a:stCxn id="8" idx="0"/>
          </p:cNvCxnSpPr>
          <p:nvPr/>
        </p:nvCxnSpPr>
        <p:spPr>
          <a:xfrm flipV="1">
            <a:off x="4389713" y="2257332"/>
            <a:ext cx="432659" cy="1302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a:stCxn id="9" idx="0"/>
          </p:cNvCxnSpPr>
          <p:nvPr/>
        </p:nvCxnSpPr>
        <p:spPr>
          <a:xfrm flipH="1" flipV="1">
            <a:off x="5215212" y="2245408"/>
            <a:ext cx="817171" cy="13267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cxnSpLocks/>
            <a:stCxn id="11" idx="3"/>
            <a:endCxn id="12" idx="1"/>
          </p:cNvCxnSpPr>
          <p:nvPr/>
        </p:nvCxnSpPr>
        <p:spPr>
          <a:xfrm flipV="1">
            <a:off x="6121149" y="1517686"/>
            <a:ext cx="641331" cy="360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cxnSpLocks/>
            <a:stCxn id="10" idx="0"/>
          </p:cNvCxnSpPr>
          <p:nvPr/>
        </p:nvCxnSpPr>
        <p:spPr>
          <a:xfrm flipH="1" flipV="1">
            <a:off x="6032383" y="2245326"/>
            <a:ext cx="3254403" cy="1294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942382" y="965023"/>
            <a:ext cx="966931" cy="384721"/>
          </a:xfrm>
          <a:prstGeom prst="rect">
            <a:avLst/>
          </a:prstGeom>
          <a:noFill/>
        </p:spPr>
        <p:txBody>
          <a:bodyPr wrap="none" rtlCol="0">
            <a:spAutoFit/>
          </a:bodyPr>
          <a:lstStyle/>
          <a:p>
            <a:r>
              <a:rPr lang="en-US" sz="1900" dirty="0"/>
              <a:t>Auswirkungen</a:t>
            </a:r>
          </a:p>
        </p:txBody>
      </p:sp>
      <p:cxnSp>
        <p:nvCxnSpPr>
          <p:cNvPr id="31" name="Straight Arrow Connector 30"/>
          <p:cNvCxnSpPr>
            <a:cxnSpLocks/>
            <a:stCxn id="12" idx="3"/>
            <a:endCxn id="30" idx="1"/>
          </p:cNvCxnSpPr>
          <p:nvPr/>
        </p:nvCxnSpPr>
        <p:spPr>
          <a:xfrm flipV="1">
            <a:off x="8248471" y="1157383"/>
            <a:ext cx="693911" cy="360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37332" y="235487"/>
            <a:ext cx="4676280" cy="523220"/>
          </a:xfrm>
          <a:prstGeom prst="rect">
            <a:avLst/>
          </a:prstGeom>
          <a:noFill/>
        </p:spPr>
        <p:txBody>
          <a:bodyPr wrap="none" rtlCol="0">
            <a:spAutoFit/>
          </a:bodyPr>
          <a:lstStyle/>
          <a:p>
            <a:r>
              <a:rPr lang="en-US" sz="2800" b="1" dirty="0" err="1">
                <a:solidFill>
                  <a:srgbClr val="113A75"/>
                </a:solidFill>
                <a:latin typeface="Helvetica" pitchFamily="2" charset="0"/>
              </a:rPr>
              <a:t>En-ROADS </a:t>
            </a:r>
            <a:r>
              <a:rPr lang="en-US" sz="2800" b="1" dirty="0">
                <a:solidFill>
                  <a:srgbClr val="113A75"/>
                </a:solidFill>
                <a:latin typeface="Helvetica" pitchFamily="2" charset="0"/>
              </a:rPr>
              <a:t>Kernstruktur</a:t>
            </a:r>
          </a:p>
        </p:txBody>
      </p:sp>
      <p:sp>
        <p:nvSpPr>
          <p:cNvPr id="25" name="TextBox 24">
            <a:extLst>
              <a:ext uri="{FF2B5EF4-FFF2-40B4-BE49-F238E27FC236}">
                <a16:creationId xmlns:a16="http://schemas.microsoft.com/office/drawing/2014/main" xmlns="" id="{26E41DBD-4417-C34E-800E-0C73B3ED8C35}"/>
              </a:ext>
            </a:extLst>
          </p:cNvPr>
          <p:cNvSpPr txBox="1"/>
          <p:nvPr/>
        </p:nvSpPr>
        <p:spPr>
          <a:xfrm>
            <a:off x="6975596" y="3562807"/>
            <a:ext cx="1315758" cy="677108"/>
          </a:xfrm>
          <a:prstGeom prst="rect">
            <a:avLst/>
          </a:prstGeom>
          <a:noFill/>
        </p:spPr>
        <p:txBody>
          <a:bodyPr wrap="square" rtlCol="0">
            <a:spAutoFit/>
          </a:bodyPr>
          <a:lstStyle/>
          <a:p>
            <a:pPr algn="ctr"/>
            <a:r>
              <a:rPr lang="en-US" sz="1900" dirty="0"/>
              <a:t>CO2-Entfernung</a:t>
            </a:r>
          </a:p>
        </p:txBody>
      </p:sp>
      <p:cxnSp>
        <p:nvCxnSpPr>
          <p:cNvPr id="27" name="Straight Arrow Connector 26">
            <a:extLst>
              <a:ext uri="{FF2B5EF4-FFF2-40B4-BE49-F238E27FC236}">
                <a16:creationId xmlns:a16="http://schemas.microsoft.com/office/drawing/2014/main" xmlns="" id="{F0F8A410-7140-F045-A974-A8E2A6CB86A6}"/>
              </a:ext>
            </a:extLst>
          </p:cNvPr>
          <p:cNvCxnSpPr>
            <a:cxnSpLocks/>
            <a:stCxn id="25" idx="0"/>
          </p:cNvCxnSpPr>
          <p:nvPr/>
        </p:nvCxnSpPr>
        <p:spPr>
          <a:xfrm flipH="1" flipV="1">
            <a:off x="5546273" y="2266665"/>
            <a:ext cx="2087202" cy="1296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xmlns="" id="{2230B96C-A001-F140-AAC9-C84D21C0EF55}"/>
              </a:ext>
            </a:extLst>
          </p:cNvPr>
          <p:cNvSpPr txBox="1"/>
          <p:nvPr/>
        </p:nvSpPr>
        <p:spPr>
          <a:xfrm>
            <a:off x="8368169" y="4211944"/>
            <a:ext cx="1837232" cy="677108"/>
          </a:xfrm>
          <a:prstGeom prst="rect">
            <a:avLst/>
          </a:prstGeom>
          <a:noFill/>
        </p:spPr>
        <p:txBody>
          <a:bodyPr wrap="square" rtlCol="0">
            <a:spAutoFit/>
          </a:bodyPr>
          <a:lstStyle/>
          <a:p>
            <a:pPr algn="ctr"/>
            <a:r>
              <a:rPr lang="en-US" sz="1900" i="1" dirty="0"/>
              <a:t>(N2O, Methan, </a:t>
            </a:r>
          </a:p>
          <a:p>
            <a:pPr algn="ctr"/>
            <a:r>
              <a:rPr lang="en-US" sz="1900" i="1" dirty="0"/>
              <a:t>f-Gase)</a:t>
            </a:r>
          </a:p>
        </p:txBody>
      </p:sp>
      <p:pic>
        <p:nvPicPr>
          <p:cNvPr id="29" name="Picture 28">
            <a:extLst>
              <a:ext uri="{FF2B5EF4-FFF2-40B4-BE49-F238E27FC236}">
                <a16:creationId xmlns:a16="http://schemas.microsoft.com/office/drawing/2014/main" xmlns="" id="{4375F0D6-C7F0-724C-BE37-8E60DBF2A6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0871"/>
            <a:ext cx="1523999" cy="573592"/>
          </a:xfrm>
          <a:prstGeom prst="rect">
            <a:avLst/>
          </a:prstGeom>
        </p:spPr>
      </p:pic>
    </p:spTree>
    <p:extLst>
      <p:ext uri="{BB962C8B-B14F-4D97-AF65-F5344CB8AC3E}">
        <p14:creationId xmlns:p14="http://schemas.microsoft.com/office/powerpoint/2010/main" val="41135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5"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xmlns="" id="{F6AACB80-34F1-41BF-A9F3-4EA3B7247334}"/>
              </a:ext>
            </a:extLst>
          </p:cNvPr>
          <p:cNvSpPr>
            <a:spLocks noGrp="1"/>
          </p:cNvSpPr>
          <p:nvPr>
            <p:ph type="ctrTitle"/>
          </p:nvPr>
        </p:nvSpPr>
        <p:spPr>
          <a:xfrm>
            <a:off x="153909" y="280657"/>
            <a:ext cx="11842828" cy="942256"/>
          </a:xfrm>
        </p:spPr>
        <p:txBody>
          <a:bodyPr>
            <a:noAutofit/>
          </a:bodyPr>
          <a:lstStyle/>
          <a:p>
            <a:pPr algn="ctr"/>
            <a:r>
              <a:rPr lang="en-US" altLang="en-US" sz="4400" dirty="0">
                <a:solidFill>
                  <a:srgbClr val="FFFFFF"/>
                </a:solidFill>
              </a:rPr>
              <a:t>Was bedeutet eine Erwärmung von +4 °C?</a:t>
            </a:r>
            <a:endParaRPr lang="en-US" sz="4400" dirty="0">
              <a:solidFill>
                <a:srgbClr val="FFFFFF"/>
              </a:solidFill>
            </a:endParaRPr>
          </a:p>
        </p:txBody>
      </p:sp>
      <p:sp>
        <p:nvSpPr>
          <p:cNvPr id="3" name="Content Placeholder 2">
            <a:extLst>
              <a:ext uri="{FF2B5EF4-FFF2-40B4-BE49-F238E27FC236}">
                <a16:creationId xmlns:a16="http://schemas.microsoft.com/office/drawing/2014/main" xmlns="" id="{C5F73B52-2EA1-FA43-A2CB-3FB1B1827C8F}"/>
              </a:ext>
            </a:extLst>
          </p:cNvPr>
          <p:cNvSpPr>
            <a:spLocks noGrp="1"/>
          </p:cNvSpPr>
          <p:nvPr>
            <p:ph idx="1"/>
          </p:nvPr>
        </p:nvSpPr>
        <p:spPr>
          <a:xfrm>
            <a:off x="466722" y="1634129"/>
            <a:ext cx="11261452" cy="4026011"/>
          </a:xfrm>
        </p:spPr>
        <p:txBody>
          <a:bodyPr>
            <a:normAutofit fontScale="70000" lnSpcReduction="20000"/>
          </a:bodyPr>
          <a:lstStyle/>
          <a:p>
            <a:pPr marL="342900" indent="-342900">
              <a:spcAft>
                <a:spcPts val="600"/>
              </a:spcAft>
              <a:defRPr/>
            </a:pPr>
            <a:r>
              <a:rPr lang="en-US" b="1" dirty="0">
                <a:solidFill>
                  <a:srgbClr val="FFC84B"/>
                </a:solidFill>
              </a:rPr>
              <a:t> Anstieg des Meeresspiegels um mehrere Meter </a:t>
            </a:r>
            <a:r>
              <a:rPr lang="en-US" dirty="0"/>
              <a:t>innerhalb von 50 bis 150 Jahren möglich </a:t>
            </a:r>
          </a:p>
          <a:p>
            <a:pPr marL="457200" indent="-457200">
              <a:spcAft>
                <a:spcPts val="600"/>
              </a:spcAft>
              <a:defRPr/>
            </a:pPr>
            <a:r>
              <a:rPr lang="en-US" dirty="0"/>
              <a:t>Weitverbreitete </a:t>
            </a:r>
            <a:r>
              <a:rPr lang="en-US" b="1" dirty="0">
                <a:solidFill>
                  <a:srgbClr val="FFC84B"/>
                </a:solidFill>
              </a:rPr>
              <a:t>Zunahme der Häufigkeit von Dürren </a:t>
            </a:r>
            <a:r>
              <a:rPr lang="en-US" dirty="0">
                <a:solidFill>
                  <a:schemeClr val="bg1">
                    <a:lumMod val="95000"/>
                  </a:schemeClr>
                </a:solidFill>
              </a:rPr>
              <a:t>auf der ganzen Welt (~60 % Zunahme) </a:t>
            </a:r>
          </a:p>
          <a:p>
            <a:pPr marL="457200" indent="-457200">
              <a:spcAft>
                <a:spcPts val="600"/>
              </a:spcAft>
              <a:defRPr/>
            </a:pPr>
            <a:r>
              <a:rPr lang="en-US" dirty="0">
                <a:solidFill>
                  <a:schemeClr val="bg1">
                    <a:lumMod val="95000"/>
                  </a:schemeClr>
                </a:solidFill>
              </a:rPr>
              <a:t>Wüstenbildung im mediterranen Europa </a:t>
            </a:r>
          </a:p>
          <a:p>
            <a:pPr marL="457200" indent="-457200">
              <a:spcAft>
                <a:spcPts val="600"/>
              </a:spcAft>
              <a:defRPr/>
            </a:pPr>
            <a:r>
              <a:rPr lang="en-US" dirty="0">
                <a:solidFill>
                  <a:schemeClr val="bg1">
                    <a:lumMod val="95000"/>
                  </a:schemeClr>
                </a:solidFill>
              </a:rPr>
              <a:t>Intensive und </a:t>
            </a:r>
            <a:r>
              <a:rPr lang="en-US" b="1" dirty="0">
                <a:solidFill>
                  <a:srgbClr val="FFC84B"/>
                </a:solidFill>
              </a:rPr>
              <a:t>häufige Hitzewellen und Überschwemmungen </a:t>
            </a:r>
            <a:r>
              <a:rPr lang="en-US" dirty="0"/>
              <a:t>in vielen Gebieten der Welt</a:t>
            </a:r>
          </a:p>
          <a:p>
            <a:pPr marL="457200" indent="-457200">
              <a:spcAft>
                <a:spcPts val="600"/>
              </a:spcAft>
              <a:defRPr/>
            </a:pPr>
            <a:r>
              <a:rPr lang="en-US" dirty="0"/>
              <a:t>Festgelegte Erwärmung (Jahrhunderte bis Jahrtausende): </a:t>
            </a:r>
            <a:r>
              <a:rPr lang="en-US" b="1" dirty="0">
                <a:solidFill>
                  <a:srgbClr val="FFC84B"/>
                </a:solidFill>
              </a:rPr>
              <a:t>+ &gt;6 ˚C </a:t>
            </a:r>
          </a:p>
          <a:p>
            <a:pPr marL="457200" indent="-457200">
              <a:spcAft>
                <a:spcPts val="600"/>
              </a:spcAft>
              <a:defRPr/>
            </a:pPr>
            <a:r>
              <a:rPr lang="en-US" dirty="0">
                <a:solidFill>
                  <a:srgbClr val="FFFFFF"/>
                </a:solidFill>
              </a:rPr>
              <a:t>Langfristiger gleichgewichtiger Meeresspiegelanstieg (Jahrtausende): </a:t>
            </a:r>
            <a:r>
              <a:rPr lang="en-US" b="1" dirty="0">
                <a:solidFill>
                  <a:srgbClr val="FFC84B"/>
                </a:solidFill>
              </a:rPr>
              <a:t>~13-15 m</a:t>
            </a:r>
          </a:p>
          <a:p>
            <a:pPr marL="457200" indent="-457200">
              <a:spcAft>
                <a:spcPts val="600"/>
              </a:spcAft>
              <a:defRPr/>
            </a:pPr>
            <a:r>
              <a:rPr lang="en-US" dirty="0" err="1">
                <a:solidFill>
                  <a:srgbClr val="FFFFFF"/>
                </a:solidFill>
              </a:rPr>
              <a:t>Unumkehrbare</a:t>
            </a:r>
            <a:r>
              <a:rPr lang="en-US" dirty="0">
                <a:solidFill>
                  <a:srgbClr val="FFFFFF"/>
                </a:solidFill>
              </a:rPr>
              <a:t> </a:t>
            </a:r>
            <a:r>
              <a:rPr lang="en-US" dirty="0" err="1" smtClean="0">
                <a:solidFill>
                  <a:srgbClr val="FFFFFF"/>
                </a:solidFill>
              </a:rPr>
              <a:t>Veränderungen</a:t>
            </a:r>
            <a:endParaRPr lang="en-US" dirty="0">
              <a:solidFill>
                <a:srgbClr val="FFFFFF"/>
              </a:solidFill>
            </a:endParaRPr>
          </a:p>
          <a:p>
            <a:pPr marL="457200" indent="-457200">
              <a:spcAft>
                <a:spcPts val="600"/>
              </a:spcAft>
              <a:defRPr/>
            </a:pPr>
            <a:endParaRPr lang="en-US" dirty="0">
              <a:solidFill>
                <a:schemeClr val="accent2"/>
              </a:solidFill>
            </a:endParaRPr>
          </a:p>
          <a:p>
            <a:endParaRPr lang="en-US" dirty="0"/>
          </a:p>
        </p:txBody>
      </p:sp>
      <p:pic>
        <p:nvPicPr>
          <p:cNvPr id="6" name="Content Placeholder 6">
            <a:extLst>
              <a:ext uri="{FF2B5EF4-FFF2-40B4-BE49-F238E27FC236}">
                <a16:creationId xmlns:a16="http://schemas.microsoft.com/office/drawing/2014/main" xmlns="" id="{727D39DA-36C0-E846-942A-ADE8A7977D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22725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ctrTitle"/>
          </p:nvPr>
        </p:nvSpPr>
        <p:spPr/>
        <p:txBody>
          <a:bodyPr>
            <a:noAutofit/>
          </a:bodyPr>
          <a:lstStyle/>
          <a:p>
            <a:r>
              <a:rPr lang="en-US" altLang="en-US" sz="4400" dirty="0">
                <a:solidFill>
                  <a:srgbClr val="FFFFFF"/>
                </a:solidFill>
              </a:rPr>
              <a:t>3- 4 ºC Erwärmung (oder 5,4- 7,2˚F)</a:t>
            </a:r>
          </a:p>
        </p:txBody>
      </p:sp>
      <p:sp>
        <p:nvSpPr>
          <p:cNvPr id="2" name="Content Placeholder 1">
            <a:extLst>
              <a:ext uri="{FF2B5EF4-FFF2-40B4-BE49-F238E27FC236}">
                <a16:creationId xmlns:a16="http://schemas.microsoft.com/office/drawing/2014/main" xmlns="" id="{BB93A93A-4CEB-5C4C-A2D9-946EA55450F5}"/>
              </a:ext>
            </a:extLst>
          </p:cNvPr>
          <p:cNvSpPr>
            <a:spLocks noGrp="1"/>
          </p:cNvSpPr>
          <p:nvPr>
            <p:ph idx="1"/>
          </p:nvPr>
        </p:nvSpPr>
        <p:spPr/>
        <p:txBody>
          <a:bodyPr>
            <a:normAutofit fontScale="92500" lnSpcReduction="20000"/>
          </a:bodyPr>
          <a:lstStyle/>
          <a:p>
            <a:pPr marL="457200" indent="-457200">
              <a:defRPr/>
            </a:pPr>
            <a:r>
              <a:rPr lang="en-US" sz="2300" dirty="0">
                <a:solidFill>
                  <a:srgbClr val="FFFFFF"/>
                </a:solidFill>
              </a:rPr>
              <a:t>Meeresspiegelanstieg in diesem Jahrhundert </a:t>
            </a:r>
            <a:r>
              <a:rPr lang="en-US" sz="2300" b="1" dirty="0">
                <a:solidFill>
                  <a:srgbClr val="FFC84B"/>
                </a:solidFill>
              </a:rPr>
              <a:t>~1,0 m </a:t>
            </a:r>
          </a:p>
          <a:p>
            <a:pPr marL="457200" indent="-457200">
              <a:defRPr/>
            </a:pPr>
            <a:r>
              <a:rPr lang="en-US" sz="2300" b="1" dirty="0">
                <a:solidFill>
                  <a:srgbClr val="FFC84B"/>
                </a:solidFill>
              </a:rPr>
              <a:t>~ 7,4 % </a:t>
            </a:r>
            <a:r>
              <a:rPr lang="en-US" sz="2300" dirty="0">
                <a:solidFill>
                  <a:srgbClr val="FFFFFF"/>
                </a:solidFill>
              </a:rPr>
              <a:t>Anstieg des globalen Anteils an Land unter Trockenheit (im Vergleich zu heute) </a:t>
            </a:r>
          </a:p>
          <a:p>
            <a:pPr marL="914400" lvl="1" indent="-457200">
              <a:buFont typeface="Courier New" panose="02070309020205020404" pitchFamily="49" charset="0"/>
              <a:buChar char="o"/>
              <a:defRPr/>
            </a:pPr>
            <a:r>
              <a:rPr lang="en-US" sz="2300" dirty="0">
                <a:solidFill>
                  <a:srgbClr val="FFFFFF"/>
                </a:solidFill>
              </a:rPr>
              <a:t>Die Wahrscheinlichkeit einer Dürre steigt von derzeit 5 % (alle 20 Jahre) auf </a:t>
            </a:r>
            <a:r>
              <a:rPr lang="en-US" sz="2300" b="1" dirty="0">
                <a:solidFill>
                  <a:srgbClr val="FFC84B"/>
                </a:solidFill>
              </a:rPr>
              <a:t>50 % bis 2030 und auf 90 % bis 2100 </a:t>
            </a:r>
            <a:r>
              <a:rPr lang="en-US" sz="2300" dirty="0">
                <a:solidFill>
                  <a:srgbClr val="FFFFFF"/>
                </a:solidFill>
              </a:rPr>
              <a:t>im Amazonasgebiet. </a:t>
            </a:r>
          </a:p>
          <a:p>
            <a:pPr marL="914400" lvl="1" indent="-457200">
              <a:buFont typeface="Courier New" panose="02070309020205020404" pitchFamily="49" charset="0"/>
              <a:buChar char="o"/>
              <a:defRPr/>
            </a:pPr>
            <a:r>
              <a:rPr lang="en-US" sz="2300" dirty="0">
                <a:solidFill>
                  <a:srgbClr val="FFFFFF"/>
                </a:solidFill>
              </a:rPr>
              <a:t>Wüstenbildung in Mittelamerika und dem nördlichen Südamerika, einschließlich des Amazonas-Regenwaldes </a:t>
            </a:r>
          </a:p>
          <a:p>
            <a:pPr marL="457200" indent="-457200">
              <a:defRPr/>
            </a:pPr>
            <a:r>
              <a:rPr lang="en-US" sz="2300" b="1" dirty="0">
                <a:solidFill>
                  <a:srgbClr val="FFC84B"/>
                </a:solidFill>
              </a:rPr>
              <a:t>~17% </a:t>
            </a:r>
            <a:r>
              <a:rPr lang="en-US" sz="2300" dirty="0">
                <a:solidFill>
                  <a:srgbClr val="FFFFFF"/>
                </a:solidFill>
              </a:rPr>
              <a:t>Reduktion des Zugangs zu Süßwasser (vs. heute) </a:t>
            </a:r>
          </a:p>
          <a:p>
            <a:pPr marL="457200" indent="-457200">
              <a:defRPr/>
            </a:pPr>
            <a:r>
              <a:rPr lang="en-US" sz="2300" b="1" dirty="0">
                <a:solidFill>
                  <a:srgbClr val="FFC84B"/>
                </a:solidFill>
              </a:rPr>
              <a:t>Verdoppelung </a:t>
            </a:r>
            <a:r>
              <a:rPr lang="en-US" sz="2300" dirty="0">
                <a:solidFill>
                  <a:srgbClr val="FFFFFF"/>
                </a:solidFill>
              </a:rPr>
              <a:t>der Waldbrandschäden im Vergleich zu +</a:t>
            </a:r>
            <a:r>
              <a:rPr lang="en-US" sz="2300" dirty="0" smtClean="0">
                <a:solidFill>
                  <a:srgbClr val="FFFFFF"/>
                </a:solidFill>
              </a:rPr>
              <a:t>2-3° C</a:t>
            </a:r>
          </a:p>
          <a:p>
            <a:pPr marL="457200" indent="-457200">
              <a:defRPr/>
            </a:pPr>
            <a:r>
              <a:rPr lang="en-US" sz="2300" b="1" dirty="0" smtClean="0">
                <a:solidFill>
                  <a:srgbClr val="FFC84B"/>
                </a:solidFill>
              </a:rPr>
              <a:t>~21-52</a:t>
            </a:r>
            <a:r>
              <a:rPr lang="en-US" sz="2300" b="1" dirty="0">
                <a:solidFill>
                  <a:srgbClr val="FFC84B"/>
                </a:solidFill>
              </a:rPr>
              <a:t>% </a:t>
            </a:r>
            <a:r>
              <a:rPr lang="en-US" sz="2300" dirty="0">
                <a:solidFill>
                  <a:srgbClr val="FFFFFF"/>
                </a:solidFill>
              </a:rPr>
              <a:t>der Pflanzen- und Tierarten sind allein durch den Klimawandel vom Aussterben bedroht </a:t>
            </a:r>
          </a:p>
          <a:p>
            <a:pPr marL="457200" indent="-457200">
              <a:defRPr/>
            </a:pPr>
            <a:r>
              <a:rPr lang="en-US" sz="2300" dirty="0">
                <a:solidFill>
                  <a:srgbClr val="FFFFFF"/>
                </a:solidFill>
              </a:rPr>
              <a:t>Hurrikane nehmen an Schwere zu (Kategorie 5.5 statt 5)</a:t>
            </a:r>
          </a:p>
          <a:p>
            <a:pPr marL="457200" indent="-457200">
              <a:defRPr/>
            </a:pPr>
            <a:r>
              <a:rPr lang="en-US" sz="2300" dirty="0">
                <a:solidFill>
                  <a:srgbClr val="FFFFFF"/>
                </a:solidFill>
              </a:rPr>
              <a:t>Festgelegte Erwärmung (Jahrhunderte bis Jahrtausende</a:t>
            </a:r>
            <a:r>
              <a:rPr lang="en-US" sz="2300" b="1" dirty="0">
                <a:solidFill>
                  <a:srgbClr val="FFC84B"/>
                </a:solidFill>
              </a:rPr>
              <a:t>) +</a:t>
            </a:r>
            <a:r>
              <a:rPr lang="en-US" sz="2300" b="1" dirty="0" smtClean="0">
                <a:solidFill>
                  <a:srgbClr val="FFC84B"/>
                </a:solidFill>
              </a:rPr>
              <a:t>5,8-7,8°C</a:t>
            </a:r>
            <a:endParaRPr lang="en-US" sz="2300" b="1" dirty="0">
              <a:solidFill>
                <a:srgbClr val="FFC84B"/>
              </a:solidFill>
            </a:endParaRPr>
          </a:p>
          <a:p>
            <a:pPr marL="457200" indent="-457200">
              <a:defRPr/>
            </a:pPr>
            <a:r>
              <a:rPr lang="en-US" sz="2300" dirty="0">
                <a:solidFill>
                  <a:srgbClr val="FFFFFF"/>
                </a:solidFill>
              </a:rPr>
              <a:t>Langfristiger gleichmäßiger Meeresspiegelanstieg </a:t>
            </a:r>
            <a:r>
              <a:rPr lang="en-US" sz="2300" b="1" dirty="0">
                <a:solidFill>
                  <a:srgbClr val="FFC84B"/>
                </a:solidFill>
              </a:rPr>
              <a:t>~13-15 m (oder ~40-50 ft) </a:t>
            </a:r>
          </a:p>
          <a:p>
            <a:pPr marL="457200" indent="-457200">
              <a:defRPr/>
            </a:pPr>
            <a:endParaRPr lang="en-US" sz="2300" dirty="0">
              <a:solidFill>
                <a:srgbClr val="FFFFFF"/>
              </a:solidFill>
            </a:endParaRPr>
          </a:p>
          <a:p>
            <a:endParaRPr lang="en-US" dirty="0"/>
          </a:p>
        </p:txBody>
      </p:sp>
      <p:pic>
        <p:nvPicPr>
          <p:cNvPr id="5" name="Content Placeholder 6">
            <a:extLst>
              <a:ext uri="{FF2B5EF4-FFF2-40B4-BE49-F238E27FC236}">
                <a16:creationId xmlns:a16="http://schemas.microsoft.com/office/drawing/2014/main" xmlns="" id="{DA9B9EB4-1D19-6347-B076-F64BB24599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91031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ctrTitle"/>
          </p:nvPr>
        </p:nvSpPr>
        <p:spPr/>
        <p:txBody>
          <a:bodyPr/>
          <a:lstStyle/>
          <a:p>
            <a:r>
              <a:rPr lang="en-US" altLang="en-US" sz="4400" dirty="0">
                <a:solidFill>
                  <a:schemeClr val="bg1"/>
                </a:solidFill>
              </a:rPr>
              <a:t>2- 3 ºC Erwärmung (oder 3,6- 5,4˚F)</a:t>
            </a:r>
          </a:p>
        </p:txBody>
      </p:sp>
      <p:sp>
        <p:nvSpPr>
          <p:cNvPr id="2" name="Content Placeholder 1">
            <a:extLst>
              <a:ext uri="{FF2B5EF4-FFF2-40B4-BE49-F238E27FC236}">
                <a16:creationId xmlns:a16="http://schemas.microsoft.com/office/drawing/2014/main" xmlns="" id="{26394BF2-9346-FA41-B98F-221733244267}"/>
              </a:ext>
            </a:extLst>
          </p:cNvPr>
          <p:cNvSpPr>
            <a:spLocks noGrp="1"/>
          </p:cNvSpPr>
          <p:nvPr>
            <p:ph idx="1"/>
          </p:nvPr>
        </p:nvSpPr>
        <p:spPr/>
        <p:txBody>
          <a:bodyPr>
            <a:normAutofit fontScale="92500" lnSpcReduction="10000"/>
          </a:bodyPr>
          <a:lstStyle/>
          <a:p>
            <a:pPr marL="457200" indent="-457200">
              <a:defRPr/>
            </a:pPr>
            <a:r>
              <a:rPr lang="en-US" sz="2400" dirty="0"/>
              <a:t>Meeresspiegelanstieg in diesem Jahrhundert </a:t>
            </a:r>
            <a:r>
              <a:rPr lang="en-US" sz="2400" b="1" dirty="0">
                <a:solidFill>
                  <a:srgbClr val="FFC84B"/>
                </a:solidFill>
              </a:rPr>
              <a:t>~0,90m </a:t>
            </a:r>
          </a:p>
          <a:p>
            <a:pPr marL="457200" indent="-457200">
              <a:defRPr/>
            </a:pPr>
            <a:r>
              <a:rPr lang="en-US" sz="2400" b="1" dirty="0">
                <a:solidFill>
                  <a:srgbClr val="FFC84B"/>
                </a:solidFill>
              </a:rPr>
              <a:t>~14 % </a:t>
            </a:r>
            <a:r>
              <a:rPr lang="en-US" sz="2400" dirty="0"/>
              <a:t>Reduzierung des Zugangs zu Süßwasser (im Vergleich zu heute) </a:t>
            </a:r>
          </a:p>
          <a:p>
            <a:pPr marL="457200" indent="-457200">
              <a:defRPr/>
            </a:pPr>
            <a:r>
              <a:rPr lang="en-US" sz="2400" b="1" dirty="0">
                <a:solidFill>
                  <a:srgbClr val="FFC84B"/>
                </a:solidFill>
              </a:rPr>
              <a:t>~ 6 % </a:t>
            </a:r>
            <a:r>
              <a:rPr lang="en-US" sz="2400" dirty="0"/>
              <a:t>Anstieg des globalen Landanteils unter Trockenheit (im Vergleich zu heute) </a:t>
            </a:r>
          </a:p>
          <a:p>
            <a:pPr marL="1371600" lvl="2" indent="-457200">
              <a:buFont typeface="Courier New" panose="02070309020205020404" pitchFamily="49" charset="0"/>
              <a:buChar char="o"/>
              <a:defRPr/>
            </a:pPr>
            <a:r>
              <a:rPr lang="en-US" sz="2400" dirty="0"/>
              <a:t>Speziell Südamerika wird am meisten betroffen sein </a:t>
            </a:r>
          </a:p>
          <a:p>
            <a:pPr marL="457200" indent="-457200">
              <a:defRPr/>
            </a:pPr>
            <a:r>
              <a:rPr lang="en-US" sz="2400" dirty="0"/>
              <a:t>Verdoppelung der Waldbrandschäden im Vergleich zu </a:t>
            </a:r>
            <a:r>
              <a:rPr lang="en-US" sz="2400" b="1" dirty="0">
                <a:solidFill>
                  <a:srgbClr val="FFC84B"/>
                </a:solidFill>
              </a:rPr>
              <a:t>+1-2 ºC </a:t>
            </a:r>
          </a:p>
          <a:p>
            <a:pPr marL="457200" indent="-457200">
              <a:defRPr/>
            </a:pPr>
            <a:r>
              <a:rPr lang="en-US" sz="2400" b="1" dirty="0">
                <a:solidFill>
                  <a:srgbClr val="FFC84B"/>
                </a:solidFill>
              </a:rPr>
              <a:t>~21-52% </a:t>
            </a:r>
            <a:r>
              <a:rPr lang="en-US" sz="2400" dirty="0"/>
              <a:t>der Pflanzen- und Tierarten sind vom Aussterben bedroht</a:t>
            </a:r>
          </a:p>
          <a:p>
            <a:pPr marL="457200" indent="-457200">
              <a:defRPr/>
            </a:pPr>
            <a:r>
              <a:rPr lang="en-US" sz="2400" dirty="0"/>
              <a:t>Feststehende Erwärmung (Jahrhunderte bis Jahrtausende) </a:t>
            </a:r>
            <a:r>
              <a:rPr lang="en-US" sz="2400" b="1" dirty="0">
                <a:solidFill>
                  <a:srgbClr val="FFC84B"/>
                </a:solidFill>
              </a:rPr>
              <a:t>+3,5-5,8 ºC </a:t>
            </a:r>
          </a:p>
          <a:p>
            <a:pPr marL="457200" indent="-457200">
              <a:defRPr/>
            </a:pPr>
            <a:r>
              <a:rPr lang="en-US" sz="2400" dirty="0"/>
              <a:t>Langfristiger gleichmäßiger Meeresspiegelanstieg </a:t>
            </a:r>
            <a:r>
              <a:rPr lang="en-US" sz="2400" b="1" dirty="0">
                <a:solidFill>
                  <a:srgbClr val="FFC84B"/>
                </a:solidFill>
              </a:rPr>
              <a:t>~10-15 m (oder ~30-50 ft) </a:t>
            </a:r>
          </a:p>
          <a:p>
            <a:pPr marL="1371600" lvl="2" indent="-457200">
              <a:buFont typeface="Courier New" panose="02070309020205020404" pitchFamily="49" charset="0"/>
              <a:buChar char="o"/>
              <a:defRPr/>
            </a:pPr>
            <a:r>
              <a:rPr lang="en-US" sz="2400" dirty="0"/>
              <a:t>Bei </a:t>
            </a:r>
            <a:r>
              <a:rPr lang="en-US" sz="2400" b="1" dirty="0">
                <a:solidFill>
                  <a:srgbClr val="FFC84B"/>
                </a:solidFill>
              </a:rPr>
              <a:t>einem Anstieg des Meeresspiegels um 5 m </a:t>
            </a:r>
            <a:r>
              <a:rPr lang="en-US" sz="2400" dirty="0"/>
              <a:t>würden Miami, der größte Teil von Manhattan, das Zentrum von London, Bangkok, Bombay und Shanghai überflutet werden. </a:t>
            </a:r>
          </a:p>
          <a:p>
            <a:endParaRPr lang="en-US" dirty="0"/>
          </a:p>
        </p:txBody>
      </p:sp>
      <p:pic>
        <p:nvPicPr>
          <p:cNvPr id="5" name="Content Placeholder 6">
            <a:extLst>
              <a:ext uri="{FF2B5EF4-FFF2-40B4-BE49-F238E27FC236}">
                <a16:creationId xmlns:a16="http://schemas.microsoft.com/office/drawing/2014/main" xmlns="" id="{C1317CB8-D219-BC46-8A3A-C4ACD2A98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255734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ctrTitle"/>
          </p:nvPr>
        </p:nvSpPr>
        <p:spPr/>
        <p:txBody>
          <a:bodyPr>
            <a:noAutofit/>
          </a:bodyPr>
          <a:lstStyle/>
          <a:p>
            <a:r>
              <a:rPr lang="en-US" altLang="en-US" sz="4400" dirty="0">
                <a:solidFill>
                  <a:schemeClr val="bg1"/>
                </a:solidFill>
              </a:rPr>
              <a:t>~2 ˚C Erwärmung (oder 3,6˚F) </a:t>
            </a:r>
          </a:p>
        </p:txBody>
      </p:sp>
      <p:sp>
        <p:nvSpPr>
          <p:cNvPr id="2" name="Content Placeholder 1">
            <a:extLst>
              <a:ext uri="{FF2B5EF4-FFF2-40B4-BE49-F238E27FC236}">
                <a16:creationId xmlns:a16="http://schemas.microsoft.com/office/drawing/2014/main" xmlns="" id="{51CA1922-3FDC-F943-82DD-AC61A3175873}"/>
              </a:ext>
            </a:extLst>
          </p:cNvPr>
          <p:cNvSpPr>
            <a:spLocks noGrp="1"/>
          </p:cNvSpPr>
          <p:nvPr>
            <p:ph idx="1"/>
          </p:nvPr>
        </p:nvSpPr>
        <p:spPr>
          <a:xfrm>
            <a:off x="466722" y="1416846"/>
            <a:ext cx="11261452" cy="4058668"/>
          </a:xfrm>
        </p:spPr>
        <p:txBody>
          <a:bodyPr>
            <a:normAutofit fontScale="85000" lnSpcReduction="20000"/>
          </a:bodyPr>
          <a:lstStyle/>
          <a:p>
            <a:pPr marL="457200" indent="-457200">
              <a:defRPr/>
            </a:pPr>
            <a:r>
              <a:rPr lang="en-US" sz="2400" dirty="0"/>
              <a:t>Meeresspiegelanstieg in diesem Jahrhundert </a:t>
            </a:r>
            <a:r>
              <a:rPr lang="en-US" sz="2400" b="1" dirty="0">
                <a:solidFill>
                  <a:srgbClr val="FFC84B"/>
                </a:solidFill>
              </a:rPr>
              <a:t>~0,50m </a:t>
            </a:r>
          </a:p>
          <a:p>
            <a:pPr marL="457200" indent="-457200">
              <a:defRPr/>
            </a:pPr>
            <a:r>
              <a:rPr lang="en-US" sz="2400" dirty="0"/>
              <a:t>Rückgang der weltweiten Produktion von Grundnahrungsmitteln:</a:t>
            </a:r>
          </a:p>
          <a:p>
            <a:pPr marL="1371600" lvl="2" indent="-457200">
              <a:buFont typeface="Courier New" panose="02070309020205020404" pitchFamily="49" charset="0"/>
              <a:buChar char="o"/>
              <a:defRPr/>
            </a:pPr>
            <a:r>
              <a:rPr lang="en-US" sz="2400" dirty="0"/>
              <a:t>Weizen -8-37% </a:t>
            </a:r>
          </a:p>
          <a:p>
            <a:pPr marL="1371600" lvl="2" indent="-457200">
              <a:buFont typeface="Courier New" panose="02070309020205020404" pitchFamily="49" charset="0"/>
              <a:buChar char="o"/>
              <a:defRPr/>
            </a:pPr>
            <a:r>
              <a:rPr lang="en-US" sz="2400" dirty="0"/>
              <a:t>Mais -6-38% </a:t>
            </a:r>
          </a:p>
          <a:p>
            <a:pPr marL="457200" indent="-457200">
              <a:defRPr/>
            </a:pPr>
            <a:r>
              <a:rPr lang="en-US" sz="2400" dirty="0"/>
              <a:t>Starke Gletscherschmelze </a:t>
            </a:r>
            <a:endParaRPr lang="en-US" sz="2400" b="1" dirty="0">
              <a:solidFill>
                <a:srgbClr val="FFC84B"/>
              </a:solidFill>
            </a:endParaRPr>
          </a:p>
          <a:p>
            <a:pPr marL="457200" indent="-457200">
              <a:defRPr/>
            </a:pPr>
            <a:r>
              <a:rPr lang="en-US" sz="2400" b="1" dirty="0">
                <a:solidFill>
                  <a:srgbClr val="FFC84B"/>
                </a:solidFill>
              </a:rPr>
              <a:t>~8% </a:t>
            </a:r>
            <a:r>
              <a:rPr lang="en-US" sz="2400" dirty="0"/>
              <a:t>Reduzierung des Zugangs zu Süßwasser (im Vergleich zu heute) </a:t>
            </a:r>
          </a:p>
          <a:p>
            <a:pPr marL="457200" indent="-457200">
              <a:defRPr/>
            </a:pPr>
            <a:r>
              <a:rPr lang="en-US" sz="2400" b="1" dirty="0">
                <a:solidFill>
                  <a:srgbClr val="FFC84B"/>
                </a:solidFill>
              </a:rPr>
              <a:t>~4 % </a:t>
            </a:r>
            <a:r>
              <a:rPr lang="en-US" sz="2400" dirty="0"/>
              <a:t>Anstieg des globalen Anteils an Land unter Trockenheit (im Vergleich zu heute) </a:t>
            </a:r>
          </a:p>
          <a:p>
            <a:pPr marL="457200" indent="-457200">
              <a:defRPr/>
            </a:pPr>
            <a:r>
              <a:rPr lang="en-US" sz="2400" b="1" dirty="0">
                <a:solidFill>
                  <a:srgbClr val="FFC84B"/>
                </a:solidFill>
              </a:rPr>
              <a:t>9-31 % </a:t>
            </a:r>
            <a:r>
              <a:rPr lang="en-US" sz="2400" dirty="0"/>
              <a:t>der Pflanzen- und Tierarten werden vom Aussterben bedroht sein </a:t>
            </a:r>
          </a:p>
          <a:p>
            <a:pPr marL="457200" indent="-457200">
              <a:defRPr/>
            </a:pPr>
            <a:r>
              <a:rPr lang="en-US" sz="2400" dirty="0"/>
              <a:t>Festgelegte Erwärmung (Jahrtausende) </a:t>
            </a:r>
            <a:r>
              <a:rPr lang="en-US" sz="2400" b="1" dirty="0">
                <a:solidFill>
                  <a:srgbClr val="FFC84B"/>
                </a:solidFill>
              </a:rPr>
              <a:t>+2-3,8 </a:t>
            </a:r>
            <a:r>
              <a:rPr lang="en-US" sz="2400" b="1" baseline="30000" dirty="0" err="1">
                <a:solidFill>
                  <a:srgbClr val="FFC84B"/>
                </a:solidFill>
              </a:rPr>
              <a:t>oC </a:t>
            </a:r>
          </a:p>
          <a:p>
            <a:pPr marL="457200" indent="-457200">
              <a:defRPr/>
            </a:pPr>
            <a:r>
              <a:rPr lang="en-US" sz="2400" dirty="0"/>
              <a:t>Langfristiger gleichmäßiger Meeresspiegelanstieg (Jahrtausende) </a:t>
            </a:r>
            <a:r>
              <a:rPr lang="en-US" sz="2400" b="1" dirty="0">
                <a:solidFill>
                  <a:srgbClr val="FFC84B"/>
                </a:solidFill>
              </a:rPr>
              <a:t>~2-10 m (oder ~10 </a:t>
            </a:r>
            <a:r>
              <a:rPr lang="mr-IN" sz="2400" b="1" dirty="0">
                <a:solidFill>
                  <a:srgbClr val="FFC84B"/>
                </a:solidFill>
              </a:rPr>
              <a:t>- </a:t>
            </a:r>
            <a:r>
              <a:rPr lang="en-US" sz="2400" b="1" dirty="0">
                <a:solidFill>
                  <a:srgbClr val="FFC84B"/>
                </a:solidFill>
              </a:rPr>
              <a:t>30 ft)</a:t>
            </a:r>
          </a:p>
          <a:p>
            <a:pPr marL="457200" indent="-457200">
              <a:defRPr/>
            </a:pPr>
            <a:r>
              <a:rPr lang="en-US" sz="2400" b="1" dirty="0">
                <a:solidFill>
                  <a:srgbClr val="FFC84B"/>
                </a:solidFill>
              </a:rPr>
              <a:t>~90% </a:t>
            </a:r>
            <a:r>
              <a:rPr lang="en-US" sz="2400" dirty="0"/>
              <a:t>der Korallenriffe unterliegen einer Korallenbleiche </a:t>
            </a:r>
          </a:p>
          <a:p>
            <a:endParaRPr lang="en-US" dirty="0"/>
          </a:p>
        </p:txBody>
      </p:sp>
      <p:pic>
        <p:nvPicPr>
          <p:cNvPr id="5" name="Content Placeholder 6">
            <a:extLst>
              <a:ext uri="{FF2B5EF4-FFF2-40B4-BE49-F238E27FC236}">
                <a16:creationId xmlns:a16="http://schemas.microsoft.com/office/drawing/2014/main" xmlns="" id="{B617A02D-E223-B240-9F03-53B0EBE508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255869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defRPr/>
            </a:pPr>
            <a:r>
              <a:rPr lang="en-US" sz="4400" dirty="0">
                <a:solidFill>
                  <a:srgbClr val="FFFFFF"/>
                </a:solidFill>
                <a:ea typeface="+mn-ea"/>
                <a:cs typeface="+mn-cs"/>
              </a:rPr>
              <a:t>~1,5 ºC Erwärmung </a:t>
            </a:r>
            <a:r>
              <a:rPr lang="en-US" altLang="en-US" sz="4400" dirty="0">
                <a:solidFill>
                  <a:srgbClr val="FFFFFF"/>
                </a:solidFill>
              </a:rPr>
              <a:t>(oder 2,7˚F) </a:t>
            </a:r>
          </a:p>
        </p:txBody>
      </p:sp>
      <p:sp>
        <p:nvSpPr>
          <p:cNvPr id="3" name="Content Placeholder 2">
            <a:extLst>
              <a:ext uri="{FF2B5EF4-FFF2-40B4-BE49-F238E27FC236}">
                <a16:creationId xmlns:a16="http://schemas.microsoft.com/office/drawing/2014/main" xmlns="" id="{2262A1B5-92ED-6142-A8F7-AD9BC7BBAF5C}"/>
              </a:ext>
            </a:extLst>
          </p:cNvPr>
          <p:cNvSpPr>
            <a:spLocks noGrp="1"/>
          </p:cNvSpPr>
          <p:nvPr>
            <p:ph idx="1"/>
          </p:nvPr>
        </p:nvSpPr>
        <p:spPr/>
        <p:txBody>
          <a:bodyPr/>
          <a:lstStyle/>
          <a:p>
            <a:pPr marL="285750" indent="-285750">
              <a:spcAft>
                <a:spcPts val="600"/>
              </a:spcAft>
              <a:defRPr/>
            </a:pPr>
            <a:r>
              <a:rPr lang="en-US" dirty="0"/>
              <a:t>Meeresspiegelanstieg in diesem Jahrhundert </a:t>
            </a:r>
            <a:r>
              <a:rPr lang="en-US" b="1" dirty="0">
                <a:solidFill>
                  <a:srgbClr val="FFC84B"/>
                </a:solidFill>
              </a:rPr>
              <a:t>~0,40m (oder ~1 ft)</a:t>
            </a:r>
          </a:p>
          <a:p>
            <a:pPr marL="285750" indent="-285750">
              <a:spcAft>
                <a:spcPts val="600"/>
              </a:spcAft>
              <a:defRPr/>
            </a:pPr>
            <a:r>
              <a:rPr lang="en-US" dirty="0"/>
              <a:t>Rückgang der weltweiten Produktion von Grundnahrungsmitteln:</a:t>
            </a:r>
          </a:p>
          <a:p>
            <a:pPr marL="1257300" lvl="2" indent="-342900">
              <a:spcAft>
                <a:spcPts val="600"/>
              </a:spcAft>
              <a:buFont typeface="Courier New" panose="02070309020205020404" pitchFamily="49" charset="0"/>
              <a:buChar char="o"/>
              <a:defRPr/>
            </a:pPr>
            <a:r>
              <a:rPr lang="en-US" sz="2800" dirty="0" err="1"/>
              <a:t>Weizen</a:t>
            </a:r>
            <a:r>
              <a:rPr lang="en-US" sz="2800" dirty="0"/>
              <a:t> </a:t>
            </a:r>
            <a:r>
              <a:rPr lang="en-US" sz="2800" dirty="0" smtClean="0"/>
              <a:t>- 6-20</a:t>
            </a:r>
            <a:r>
              <a:rPr lang="en-US" sz="2800" dirty="0"/>
              <a:t>% </a:t>
            </a:r>
          </a:p>
          <a:p>
            <a:pPr marL="1257300" lvl="2" indent="-342900">
              <a:spcAft>
                <a:spcPts val="600"/>
              </a:spcAft>
              <a:buFont typeface="Courier New" panose="02070309020205020404" pitchFamily="49" charset="0"/>
              <a:buChar char="o"/>
              <a:defRPr/>
            </a:pPr>
            <a:r>
              <a:rPr lang="en-US" sz="2800" dirty="0" err="1"/>
              <a:t>Mais</a:t>
            </a:r>
            <a:r>
              <a:rPr lang="en-US" sz="2800" dirty="0"/>
              <a:t> </a:t>
            </a:r>
            <a:r>
              <a:rPr lang="en-US" sz="2800" dirty="0" smtClean="0"/>
              <a:t>    - 6-26</a:t>
            </a:r>
            <a:r>
              <a:rPr lang="en-US" sz="2800" dirty="0"/>
              <a:t>% </a:t>
            </a:r>
          </a:p>
          <a:p>
            <a:pPr marL="285750" indent="-285750">
              <a:spcAft>
                <a:spcPts val="600"/>
              </a:spcAft>
              <a:defRPr/>
            </a:pPr>
            <a:r>
              <a:rPr lang="en-US" dirty="0"/>
              <a:t>Mäßige Gletscherschmelze </a:t>
            </a:r>
          </a:p>
          <a:p>
            <a:pPr marL="285750" indent="-285750">
              <a:spcAft>
                <a:spcPts val="600"/>
              </a:spcAft>
              <a:defRPr/>
            </a:pPr>
            <a:r>
              <a:rPr lang="en-US" b="1" dirty="0">
                <a:solidFill>
                  <a:srgbClr val="FFC84B"/>
                </a:solidFill>
              </a:rPr>
              <a:t>~70% </a:t>
            </a:r>
            <a:r>
              <a:rPr lang="en-US" dirty="0"/>
              <a:t>der Korallenriffe unterliegen einer Korallenbleiche </a:t>
            </a:r>
          </a:p>
          <a:p>
            <a:endParaRPr lang="en-US" dirty="0"/>
          </a:p>
        </p:txBody>
      </p:sp>
      <p:pic>
        <p:nvPicPr>
          <p:cNvPr id="6" name="Content Placeholder 6">
            <a:extLst>
              <a:ext uri="{FF2B5EF4-FFF2-40B4-BE49-F238E27FC236}">
                <a16:creationId xmlns:a16="http://schemas.microsoft.com/office/drawing/2014/main" xmlns="" id="{87514C76-F55D-1A4B-8B3E-E1C012EC4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73051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E22274-F3DF-45B4-94F3-4AC0212B9C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46803"/>
            <a:ext cx="12192000" cy="5539339"/>
          </a:xfrm>
          <a:prstGeom prst="rect">
            <a:avLst/>
          </a:prstGeom>
        </p:spPr>
      </p:pic>
      <p:sp>
        <p:nvSpPr>
          <p:cNvPr id="9" name="Rectangle 8">
            <a:extLst>
              <a:ext uri="{FF2B5EF4-FFF2-40B4-BE49-F238E27FC236}">
                <a16:creationId xmlns:a16="http://schemas.microsoft.com/office/drawing/2014/main" xmlns="" id="{F6FBD12C-B822-452A-AE49-1C3886510CFB}"/>
              </a:ext>
            </a:extLst>
          </p:cNvPr>
          <p:cNvSpPr/>
          <p:nvPr/>
        </p:nvSpPr>
        <p:spPr>
          <a:xfrm>
            <a:off x="8910831" y="6475426"/>
            <a:ext cx="3114955" cy="276999"/>
          </a:xfrm>
          <a:prstGeom prst="rect">
            <a:avLst/>
          </a:prstGeom>
        </p:spPr>
        <p:txBody>
          <a:bodyPr wrap="none">
            <a:spAutoFit/>
          </a:bodyPr>
          <a:lstStyle/>
          <a:p>
            <a:r>
              <a:rPr lang="en-US" sz="1200" dirty="0">
                <a:solidFill>
                  <a:schemeClr val="bg1"/>
                </a:solidFill>
                <a:latin typeface="Helvetica Light" panose="020B0403020202020204" pitchFamily="34" charset="0"/>
                <a:ea typeface="Arial" charset="0"/>
                <a:cs typeface="Arial" charset="0"/>
              </a:rPr>
              <a:t>Quelle: </a:t>
            </a:r>
            <a:r>
              <a:rPr lang="en-US" sz="1200" dirty="0">
                <a:solidFill>
                  <a:schemeClr val="bg1"/>
                </a:solidFill>
                <a:latin typeface="Helvetica Light" panose="020B0403020202020204" pitchFamily="34" charset="0"/>
                <a:hlinkClick r:id="rId4">
                  <a:extLst>
                    <a:ext uri="{A12FA001-AC4F-418D-AE19-62706E023703}">
                      <ahyp:hlinkClr xmlns:ahyp="http://schemas.microsoft.com/office/drawing/2018/hyperlinkcolor" xmlns="" val="tx"/>
                    </a:ext>
                  </a:extLst>
                </a:hlinkClick>
              </a:rPr>
              <a:t>https://climate.nasa.gov/evidence/</a:t>
            </a:r>
            <a:endParaRPr lang="en-US" sz="1200" dirty="0">
              <a:solidFill>
                <a:schemeClr val="bg1"/>
              </a:solidFill>
              <a:latin typeface="Helvetica Light" panose="020B0403020202020204" pitchFamily="34" charset="0"/>
            </a:endParaRPr>
          </a:p>
        </p:txBody>
      </p:sp>
      <p:sp>
        <p:nvSpPr>
          <p:cNvPr id="2" name="Title 1">
            <a:extLst>
              <a:ext uri="{FF2B5EF4-FFF2-40B4-BE49-F238E27FC236}">
                <a16:creationId xmlns:a16="http://schemas.microsoft.com/office/drawing/2014/main" xmlns="" id="{4E007134-DE4A-8044-B7FD-0F1159B09803}"/>
              </a:ext>
            </a:extLst>
          </p:cNvPr>
          <p:cNvSpPr>
            <a:spLocks noGrp="1"/>
          </p:cNvSpPr>
          <p:nvPr>
            <p:ph type="ctrTitle"/>
          </p:nvPr>
        </p:nvSpPr>
        <p:spPr>
          <a:xfrm>
            <a:off x="466722" y="70337"/>
            <a:ext cx="11261452" cy="756921"/>
          </a:xfrm>
        </p:spPr>
        <p:txBody>
          <a:bodyPr/>
          <a:lstStyle/>
          <a:p>
            <a:pPr marL="0" indent="0">
              <a:defRPr/>
            </a:pPr>
            <a:r>
              <a:rPr lang="en-US" sz="2400" dirty="0">
                <a:solidFill>
                  <a:schemeClr val="bg1"/>
                </a:solidFill>
                <a:latin typeface="Helvetica Light" panose="020B0403020202020204" pitchFamily="34" charset="0"/>
                <a:ea typeface="ＭＳ Ｐゴシック" charset="0"/>
                <a:cs typeface="Arial Narrow" panose="020B0604020202020204" pitchFamily="34" charset="0"/>
              </a:rPr>
              <a:t>Der </a:t>
            </a:r>
            <a:r>
              <a:rPr lang="en-US" sz="2400" dirty="0" smtClean="0">
                <a:solidFill>
                  <a:schemeClr val="bg1"/>
                </a:solidFill>
                <a:latin typeface="Helvetica Light" panose="020B0403020202020204" pitchFamily="34" charset="0"/>
                <a:ea typeface="ＭＳ Ｐゴシック" charset="0"/>
                <a:cs typeface="Arial Narrow" panose="020B0604020202020204" pitchFamily="34" charset="0"/>
              </a:rPr>
              <a:t>CO2-Gehalt in </a:t>
            </a:r>
            <a:r>
              <a:rPr lang="en-US" sz="2400" dirty="0">
                <a:solidFill>
                  <a:schemeClr val="bg1"/>
                </a:solidFill>
                <a:latin typeface="Helvetica Light" panose="020B0403020202020204" pitchFamily="34" charset="0"/>
                <a:ea typeface="ＭＳ Ｐゴシック" charset="0"/>
                <a:cs typeface="Arial Narrow" panose="020B0604020202020204" pitchFamily="34" charset="0"/>
              </a:rPr>
              <a:t>der Atmosphäre ist höher als je zuvor in den letzten 800.000 Jahren, und die Werte steigen schneller als je </a:t>
            </a:r>
            <a:r>
              <a:rPr lang="en-US" sz="2400" dirty="0" err="1" smtClean="0">
                <a:solidFill>
                  <a:schemeClr val="bg1"/>
                </a:solidFill>
                <a:latin typeface="Helvetica Light" panose="020B0403020202020204" pitchFamily="34" charset="0"/>
                <a:ea typeface="ＭＳ Ｐゴシック" charset="0"/>
                <a:cs typeface="Arial Narrow" panose="020B0604020202020204" pitchFamily="34" charset="0"/>
              </a:rPr>
              <a:t>zuvor</a:t>
            </a:r>
            <a:r>
              <a:rPr lang="en-US" sz="2400" dirty="0" smtClean="0">
                <a:solidFill>
                  <a:schemeClr val="bg1"/>
                </a:solidFill>
                <a:latin typeface="Helvetica Light" panose="020B0403020202020204" pitchFamily="34" charset="0"/>
                <a:ea typeface="ＭＳ Ｐゴシック" charset="0"/>
                <a:cs typeface="Arial Narrow" panose="020B0604020202020204" pitchFamily="34" charset="0"/>
              </a:rPr>
              <a:t>. </a:t>
            </a:r>
            <a:endParaRPr lang="en-US" sz="2400" dirty="0"/>
          </a:p>
        </p:txBody>
      </p:sp>
    </p:spTree>
    <p:extLst>
      <p:ext uri="{BB962C8B-B14F-4D97-AF65-F5344CB8AC3E}">
        <p14:creationId xmlns:p14="http://schemas.microsoft.com/office/powerpoint/2010/main" val="335913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0B24AB0-D148-7B40-9EEA-447BF98A9E16}"/>
              </a:ext>
            </a:extLst>
          </p:cNvPr>
          <p:cNvGrpSpPr/>
          <p:nvPr/>
        </p:nvGrpSpPr>
        <p:grpSpPr>
          <a:xfrm>
            <a:off x="0" y="1222912"/>
            <a:ext cx="12245339" cy="5696047"/>
            <a:chOff x="1348437" y="1440180"/>
            <a:chExt cx="9337851" cy="4416552"/>
          </a:xfrm>
        </p:grpSpPr>
        <p:sp>
          <p:nvSpPr>
            <p:cNvPr id="10" name="Rectangle 9">
              <a:extLst>
                <a:ext uri="{FF2B5EF4-FFF2-40B4-BE49-F238E27FC236}">
                  <a16:creationId xmlns:a16="http://schemas.microsoft.com/office/drawing/2014/main" xmlns="" id="{FC18D703-B786-C341-B3DE-B26EFC2E0DA0}"/>
                </a:ext>
              </a:extLst>
            </p:cNvPr>
            <p:cNvSpPr/>
            <p:nvPr/>
          </p:nvSpPr>
          <p:spPr>
            <a:xfrm>
              <a:off x="10187010" y="1440180"/>
              <a:ext cx="499278" cy="4416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xmlns="" id="{BF513EBD-0116-DB40-852A-007CC17D447E}"/>
                </a:ext>
              </a:extLst>
            </p:cNvPr>
            <p:cNvGrpSpPr/>
            <p:nvPr/>
          </p:nvGrpSpPr>
          <p:grpSpPr>
            <a:xfrm>
              <a:off x="1348437" y="1440180"/>
              <a:ext cx="9088212" cy="4416552"/>
              <a:chOff x="63500" y="1298113"/>
              <a:chExt cx="8848667" cy="4264487"/>
            </a:xfrm>
          </p:grpSpPr>
          <p:cxnSp>
            <p:nvCxnSpPr>
              <p:cNvPr id="11" name="Straight Connector 10">
                <a:extLst>
                  <a:ext uri="{FF2B5EF4-FFF2-40B4-BE49-F238E27FC236}">
                    <a16:creationId xmlns:a16="http://schemas.microsoft.com/office/drawing/2014/main" xmlns="" id="{BFEE7F9B-EFC8-5D4F-8117-D37A064AD866}"/>
                  </a:ext>
                </a:extLst>
              </p:cNvPr>
              <p:cNvCxnSpPr>
                <a:cxnSpLocks/>
              </p:cNvCxnSpPr>
              <p:nvPr/>
            </p:nvCxnSpPr>
            <p:spPr>
              <a:xfrm>
                <a:off x="983512" y="3949995"/>
                <a:ext cx="7512306" cy="20121"/>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DA0EB423-D3A1-0940-B801-7F48EC2CD0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00" y="1298113"/>
                <a:ext cx="8699500" cy="4264487"/>
              </a:xfrm>
              <a:prstGeom prst="rect">
                <a:avLst/>
              </a:prstGeom>
            </p:spPr>
          </p:pic>
          <p:sp>
            <p:nvSpPr>
              <p:cNvPr id="12" name="TextBox 11">
                <a:extLst>
                  <a:ext uri="{FF2B5EF4-FFF2-40B4-BE49-F238E27FC236}">
                    <a16:creationId xmlns:a16="http://schemas.microsoft.com/office/drawing/2014/main" xmlns="" id="{E86CC72E-2A83-5D49-B6A6-22520E0BB800}"/>
                  </a:ext>
                </a:extLst>
              </p:cNvPr>
              <p:cNvSpPr txBox="1"/>
              <p:nvPr/>
            </p:nvSpPr>
            <p:spPr>
              <a:xfrm>
                <a:off x="8528000" y="1618170"/>
                <a:ext cx="384167" cy="267462"/>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1.8</a:t>
                </a:r>
              </a:p>
            </p:txBody>
          </p:sp>
          <p:sp>
            <p:nvSpPr>
              <p:cNvPr id="13" name="TextBox 12">
                <a:extLst>
                  <a:ext uri="{FF2B5EF4-FFF2-40B4-BE49-F238E27FC236}">
                    <a16:creationId xmlns:a16="http://schemas.microsoft.com/office/drawing/2014/main" xmlns="" id="{3FB64DE9-F416-674C-A551-9F89BB90E401}"/>
                  </a:ext>
                </a:extLst>
              </p:cNvPr>
              <p:cNvSpPr txBox="1"/>
              <p:nvPr/>
            </p:nvSpPr>
            <p:spPr>
              <a:xfrm>
                <a:off x="8528000" y="1310021"/>
                <a:ext cx="351662" cy="312038"/>
              </a:xfrm>
              <a:prstGeom prst="rect">
                <a:avLst/>
              </a:prstGeom>
              <a:noFill/>
            </p:spPr>
            <p:txBody>
              <a:bodyPr wrap="none" rtlCol="0">
                <a:spAutoFit/>
              </a:bodyPr>
              <a:lstStyle/>
              <a:p>
                <a:r>
                  <a:rPr lang="en-US" sz="1350" dirty="0">
                    <a:latin typeface="Arial" panose="020B0604020202020204" pitchFamily="34" charset="0"/>
                    <a:ea typeface="ＭＳ Ｐゴシック" charset="0"/>
                    <a:cs typeface="Arial" panose="020B0604020202020204" pitchFamily="34" charset="0"/>
                  </a:rPr>
                  <a:t>ºF</a:t>
                </a:r>
              </a:p>
            </p:txBody>
          </p:sp>
          <p:sp>
            <p:nvSpPr>
              <p:cNvPr id="36" name="TextBox 35">
                <a:extLst>
                  <a:ext uri="{FF2B5EF4-FFF2-40B4-BE49-F238E27FC236}">
                    <a16:creationId xmlns:a16="http://schemas.microsoft.com/office/drawing/2014/main" xmlns="" id="{B9891A23-18D7-2B42-A038-F2801227EAD4}"/>
                  </a:ext>
                </a:extLst>
              </p:cNvPr>
              <p:cNvSpPr txBox="1"/>
              <p:nvPr/>
            </p:nvSpPr>
            <p:spPr>
              <a:xfrm>
                <a:off x="8528000" y="2727501"/>
                <a:ext cx="384167" cy="267462"/>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0.9</a:t>
                </a:r>
              </a:p>
            </p:txBody>
          </p:sp>
          <p:sp>
            <p:nvSpPr>
              <p:cNvPr id="37" name="TextBox 36">
                <a:extLst>
                  <a:ext uri="{FF2B5EF4-FFF2-40B4-BE49-F238E27FC236}">
                    <a16:creationId xmlns:a16="http://schemas.microsoft.com/office/drawing/2014/main" xmlns="" id="{03674D3A-0583-3740-B451-130048AEC4EC}"/>
                  </a:ext>
                </a:extLst>
              </p:cNvPr>
              <p:cNvSpPr txBox="1"/>
              <p:nvPr/>
            </p:nvSpPr>
            <p:spPr>
              <a:xfrm>
                <a:off x="8521378" y="3822599"/>
                <a:ext cx="384167" cy="267462"/>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0.0</a:t>
                </a:r>
              </a:p>
            </p:txBody>
          </p:sp>
          <p:sp>
            <p:nvSpPr>
              <p:cNvPr id="27" name="TextBox 26">
                <a:extLst>
                  <a:ext uri="{FF2B5EF4-FFF2-40B4-BE49-F238E27FC236}">
                    <a16:creationId xmlns:a16="http://schemas.microsoft.com/office/drawing/2014/main" xmlns="" id="{83BD6730-888F-D84D-8A40-239F1AA643BD}"/>
                  </a:ext>
                </a:extLst>
              </p:cNvPr>
              <p:cNvSpPr txBox="1"/>
              <p:nvPr/>
            </p:nvSpPr>
            <p:spPr>
              <a:xfrm>
                <a:off x="8493535" y="4876800"/>
                <a:ext cx="400446" cy="445770"/>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-0.9</a:t>
                </a:r>
              </a:p>
            </p:txBody>
          </p:sp>
          <p:sp>
            <p:nvSpPr>
              <p:cNvPr id="6" name="TextBox 5"/>
              <p:cNvSpPr txBox="1"/>
              <p:nvPr/>
            </p:nvSpPr>
            <p:spPr>
              <a:xfrm>
                <a:off x="1000445" y="2289865"/>
                <a:ext cx="2954582" cy="289750"/>
              </a:xfrm>
              <a:prstGeom prst="rect">
                <a:avLst/>
              </a:prstGeom>
              <a:noFill/>
            </p:spPr>
            <p:txBody>
              <a:bodyPr wrap="square" rtlCol="0">
                <a:spAutoFit/>
              </a:bodyPr>
              <a:lstStyle/>
              <a:p>
                <a:r>
                  <a:rPr lang="en-US" sz="1350" dirty="0">
                    <a:latin typeface="Arial" panose="020B0604020202020204" pitchFamily="34" charset="0"/>
                    <a:ea typeface="Arial Hebrew" charset="-79"/>
                    <a:cs typeface="Arial" panose="020B0604020202020204" pitchFamily="34" charset="0"/>
                  </a:rPr>
                  <a:t>Null = Durchschnitt 1951-1980</a:t>
                </a:r>
              </a:p>
            </p:txBody>
          </p:sp>
        </p:grpSp>
      </p:grpSp>
      <p:sp>
        <p:nvSpPr>
          <p:cNvPr id="28" name="TextBox 27">
            <a:extLst>
              <a:ext uri="{FF2B5EF4-FFF2-40B4-BE49-F238E27FC236}">
                <a16:creationId xmlns:a16="http://schemas.microsoft.com/office/drawing/2014/main" xmlns="" id="{3BB557A8-5B16-3545-90C9-10AAB9F977CB}"/>
              </a:ext>
            </a:extLst>
          </p:cNvPr>
          <p:cNvSpPr txBox="1"/>
          <p:nvPr/>
        </p:nvSpPr>
        <p:spPr>
          <a:xfrm>
            <a:off x="8552222" y="57982"/>
            <a:ext cx="3623108" cy="246221"/>
          </a:xfrm>
          <a:prstGeom prst="rect">
            <a:avLst/>
          </a:prstGeom>
          <a:noFill/>
        </p:spPr>
        <p:txBody>
          <a:bodyPr wrap="none" rtlCol="0">
            <a:spAutoFit/>
          </a:bodyPr>
          <a:lstStyle/>
          <a:p>
            <a:r>
              <a:rPr lang="en-US" sz="1000" dirty="0">
                <a:solidFill>
                  <a:schemeClr val="bg1"/>
                </a:solidFill>
                <a:latin typeface="Helvetica Light" panose="020B0403020202020204" pitchFamily="34" charset="0"/>
              </a:rPr>
              <a:t>NASA (GISS) https://data.giss.nasa.gov/gistemp/graphs_v4/</a:t>
            </a:r>
          </a:p>
        </p:txBody>
      </p:sp>
      <p:sp>
        <p:nvSpPr>
          <p:cNvPr id="9" name="Title 8">
            <a:extLst>
              <a:ext uri="{FF2B5EF4-FFF2-40B4-BE49-F238E27FC236}">
                <a16:creationId xmlns:a16="http://schemas.microsoft.com/office/drawing/2014/main" xmlns="" id="{9B610F35-2CD8-CC46-9D30-80EC18E3EEBC}"/>
              </a:ext>
            </a:extLst>
          </p:cNvPr>
          <p:cNvSpPr>
            <a:spLocks noGrp="1"/>
          </p:cNvSpPr>
          <p:nvPr>
            <p:ph type="ctrTitle"/>
          </p:nvPr>
        </p:nvSpPr>
        <p:spPr/>
        <p:txBody>
          <a:bodyPr/>
          <a:lstStyle/>
          <a:p>
            <a:r>
              <a:rPr lang="en-US" dirty="0">
                <a:solidFill>
                  <a:schemeClr val="bg1"/>
                </a:solidFill>
                <a:ea typeface="Helvetica" charset="0"/>
                <a:cs typeface="Helvetica" charset="0"/>
              </a:rPr>
              <a:t>Globale durchschnittliche Oberflächentemperatur-Anomalie</a:t>
            </a:r>
          </a:p>
        </p:txBody>
      </p:sp>
    </p:spTree>
    <p:extLst>
      <p:ext uri="{BB962C8B-B14F-4D97-AF65-F5344CB8AC3E}">
        <p14:creationId xmlns:p14="http://schemas.microsoft.com/office/powerpoint/2010/main" val="150321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698757"/>
            <a:ext cx="1828800" cy="1110792"/>
          </a:xfrm>
        </p:spPr>
        <p:txBody>
          <a:bodyPr>
            <a:noAutofit/>
          </a:bodyPr>
          <a:lstStyle/>
          <a:p>
            <a:r>
              <a:rPr lang="en-US" sz="1800" dirty="0">
                <a:solidFill>
                  <a:schemeClr val="bg1"/>
                </a:solidFill>
                <a:ea typeface="Arial" charset="0"/>
                <a:cs typeface="Arial" charset="0"/>
              </a:rPr>
              <a:t>CO2-Emissionen </a:t>
            </a:r>
            <a:r>
              <a:rPr lang="en-US" sz="1800" dirty="0" smtClean="0">
                <a:solidFill>
                  <a:schemeClr val="bg1"/>
                </a:solidFill>
                <a:ea typeface="Arial" charset="0"/>
                <a:cs typeface="Arial" charset="0"/>
              </a:rPr>
              <a:t>1860-2016</a:t>
            </a:r>
            <a:endParaRPr lang="en-US" sz="1800" dirty="0">
              <a:solidFill>
                <a:schemeClr val="bg1"/>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00" y="-12527"/>
            <a:ext cx="10463408" cy="6976997"/>
          </a:xfrm>
          <a:prstGeom prst="rect">
            <a:avLst/>
          </a:prstGeom>
          <a:solidFill>
            <a:schemeClr val="bg1"/>
          </a:solidFill>
          <a:ln>
            <a:noFill/>
          </a:ln>
        </p:spPr>
      </p:pic>
    </p:spTree>
    <p:extLst>
      <p:ext uri="{BB962C8B-B14F-4D97-AF65-F5344CB8AC3E}">
        <p14:creationId xmlns:p14="http://schemas.microsoft.com/office/powerpoint/2010/main" val="15533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screen">
            <a:extLst>
              <a:ext uri="{28A0092B-C50C-407E-A947-70E740481C1C}">
                <a14:useLocalDpi xmlns:a14="http://schemas.microsoft.com/office/drawing/2010/main"/>
              </a:ext>
            </a:extLst>
          </a:blip>
          <a:srcRect/>
          <a:stretch/>
        </p:blipFill>
        <p:spPr bwMode="auto">
          <a:xfrm>
            <a:off x="1472165" y="1366787"/>
            <a:ext cx="8917760" cy="5321936"/>
          </a:xfrm>
          <a:prstGeom prst="rect">
            <a:avLst/>
          </a:prstGeom>
          <a:noFill/>
          <a:ln>
            <a:noFill/>
          </a:ln>
        </p:spPr>
      </p:pic>
      <p:sp>
        <p:nvSpPr>
          <p:cNvPr id="3" name="TextBox 2"/>
          <p:cNvSpPr txBox="1"/>
          <p:nvPr/>
        </p:nvSpPr>
        <p:spPr>
          <a:xfrm>
            <a:off x="0" y="6350169"/>
            <a:ext cx="1415143" cy="461665"/>
          </a:xfrm>
          <a:prstGeom prst="rect">
            <a:avLst/>
          </a:prstGeom>
          <a:noFill/>
        </p:spPr>
        <p:txBody>
          <a:bodyPr wrap="square" rtlCol="0">
            <a:spAutoFit/>
          </a:bodyPr>
          <a:lstStyle/>
          <a:p>
            <a:pPr algn="r"/>
            <a:r>
              <a:rPr lang="en-US" sz="1200" dirty="0">
                <a:solidFill>
                  <a:schemeClr val="bg1"/>
                </a:solidFill>
                <a:latin typeface="Helvetica Light" panose="020B0403020202020204" pitchFamily="34" charset="0"/>
                <a:ea typeface="Arial" charset="0"/>
                <a:cs typeface="Arial" charset="0"/>
              </a:rPr>
              <a:t>Quelle: IPCC AR5</a:t>
            </a:r>
          </a:p>
        </p:txBody>
      </p:sp>
      <p:sp>
        <p:nvSpPr>
          <p:cNvPr id="6" name="Title 5"/>
          <p:cNvSpPr>
            <a:spLocks noGrp="1"/>
          </p:cNvSpPr>
          <p:nvPr>
            <p:ph type="ctrTitle"/>
          </p:nvPr>
        </p:nvSpPr>
        <p:spPr>
          <a:xfrm>
            <a:off x="466722" y="334108"/>
            <a:ext cx="11261452" cy="888805"/>
          </a:xfrm>
        </p:spPr>
        <p:txBody>
          <a:bodyPr>
            <a:noAutofit/>
          </a:bodyPr>
          <a:lstStyle/>
          <a:p>
            <a:pPr algn="ctr"/>
            <a:r>
              <a:rPr lang="en-US" sz="2800" dirty="0">
                <a:solidFill>
                  <a:schemeClr val="bg1"/>
                </a:solidFill>
                <a:ea typeface="Century Gothic" charset="0"/>
                <a:cs typeface="Century Gothic" charset="0"/>
              </a:rPr>
              <a:t>Gesamte jährliche </a:t>
            </a:r>
            <a:r>
              <a:rPr lang="en-US" sz="2800" dirty="0" err="1">
                <a:solidFill>
                  <a:schemeClr val="bg1"/>
                </a:solidFill>
                <a:ea typeface="Century Gothic" charset="0"/>
                <a:cs typeface="Century Gothic" charset="0"/>
              </a:rPr>
              <a:t>Treibhausgasemissionen</a:t>
            </a:r>
            <a:r>
              <a:rPr lang="en-US" sz="2800" dirty="0">
                <a:solidFill>
                  <a:schemeClr val="bg1"/>
                </a:solidFill>
                <a:ea typeface="Century Gothic" charset="0"/>
                <a:cs typeface="Century Gothic" charset="0"/>
              </a:rPr>
              <a:t> </a:t>
            </a:r>
            <a:r>
              <a:rPr lang="en-US" sz="2800" dirty="0" smtClean="0">
                <a:solidFill>
                  <a:schemeClr val="bg1"/>
                </a:solidFill>
                <a:ea typeface="Century Gothic" charset="0"/>
                <a:cs typeface="Century Gothic" charset="0"/>
              </a:rPr>
              <a:t/>
            </a:r>
            <a:br>
              <a:rPr lang="en-US" sz="2800" dirty="0" smtClean="0">
                <a:solidFill>
                  <a:schemeClr val="bg1"/>
                </a:solidFill>
                <a:ea typeface="Century Gothic" charset="0"/>
                <a:cs typeface="Century Gothic" charset="0"/>
              </a:rPr>
            </a:br>
            <a:r>
              <a:rPr lang="en-US" sz="2800" dirty="0" err="1" smtClean="0">
                <a:solidFill>
                  <a:schemeClr val="bg1"/>
                </a:solidFill>
                <a:ea typeface="Century Gothic" charset="0"/>
                <a:cs typeface="Century Gothic" charset="0"/>
              </a:rPr>
              <a:t>nach</a:t>
            </a:r>
            <a:r>
              <a:rPr lang="en-US" sz="2800" dirty="0" smtClean="0">
                <a:solidFill>
                  <a:schemeClr val="bg1"/>
                </a:solidFill>
                <a:ea typeface="Century Gothic" charset="0"/>
                <a:cs typeface="Century Gothic" charset="0"/>
              </a:rPr>
              <a:t> </a:t>
            </a:r>
            <a:r>
              <a:rPr lang="en-US" sz="2800" dirty="0">
                <a:solidFill>
                  <a:schemeClr val="bg1"/>
                </a:solidFill>
                <a:ea typeface="Century Gothic" charset="0"/>
                <a:cs typeface="Century Gothic" charset="0"/>
              </a:rPr>
              <a:t>Gasen 1970- 2010</a:t>
            </a:r>
          </a:p>
        </p:txBody>
      </p:sp>
      <p:pic>
        <p:nvPicPr>
          <p:cNvPr id="8" name="Content Placeholder 6">
            <a:extLst>
              <a:ext uri="{FF2B5EF4-FFF2-40B4-BE49-F238E27FC236}">
                <a16:creationId xmlns:a16="http://schemas.microsoft.com/office/drawing/2014/main" xmlns="" id="{C01E02D7-AF99-A44D-A36F-26412E12D9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139345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7C9B4FD-9F56-8941-B3B8-3B190AD56E26}"/>
              </a:ext>
            </a:extLst>
          </p:cNvPr>
          <p:cNvPicPr>
            <a:picLocks noChangeAspect="1"/>
          </p:cNvPicPr>
          <p:nvPr/>
        </p:nvPicPr>
        <p:blipFill>
          <a:blip r:embed="rId3"/>
          <a:stretch>
            <a:fillRect/>
          </a:stretch>
        </p:blipFill>
        <p:spPr>
          <a:xfrm>
            <a:off x="706386" y="1202113"/>
            <a:ext cx="10630046" cy="4496531"/>
          </a:xfrm>
          <a:prstGeom prst="rect">
            <a:avLst/>
          </a:prstGeom>
        </p:spPr>
      </p:pic>
      <p:grpSp>
        <p:nvGrpSpPr>
          <p:cNvPr id="10" name="Group 9">
            <a:extLst>
              <a:ext uri="{FF2B5EF4-FFF2-40B4-BE49-F238E27FC236}">
                <a16:creationId xmlns:a16="http://schemas.microsoft.com/office/drawing/2014/main" xmlns="" id="{25689988-4B24-2C4F-9520-0936F04A3E92}"/>
              </a:ext>
            </a:extLst>
          </p:cNvPr>
          <p:cNvGrpSpPr/>
          <p:nvPr/>
        </p:nvGrpSpPr>
        <p:grpSpPr>
          <a:xfrm>
            <a:off x="7869227" y="3555232"/>
            <a:ext cx="2654967" cy="2332148"/>
            <a:chOff x="7009255" y="2238060"/>
            <a:chExt cx="2654967" cy="2332148"/>
          </a:xfrm>
        </p:grpSpPr>
        <p:cxnSp>
          <p:nvCxnSpPr>
            <p:cNvPr id="3" name="Straight Arrow Connector 2">
              <a:extLst>
                <a:ext uri="{FF2B5EF4-FFF2-40B4-BE49-F238E27FC236}">
                  <a16:creationId xmlns:a16="http://schemas.microsoft.com/office/drawing/2014/main" xmlns="" id="{026ECEB4-8171-A74E-A7EF-428E7BA5E8F9}"/>
                </a:ext>
              </a:extLst>
            </p:cNvPr>
            <p:cNvCxnSpPr>
              <a:cxnSpLocks/>
            </p:cNvCxnSpPr>
            <p:nvPr/>
          </p:nvCxnSpPr>
          <p:spPr>
            <a:xfrm flipH="1" flipV="1">
              <a:off x="7009255" y="2238060"/>
              <a:ext cx="998622" cy="1624263"/>
            </a:xfrm>
            <a:prstGeom prst="straightConnector1">
              <a:avLst/>
            </a:prstGeom>
            <a:ln w="60325">
              <a:solidFill>
                <a:srgbClr val="C00000"/>
              </a:solidFill>
              <a:headEnd w="lg" len="med"/>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020B7D8E-7275-394F-A9E7-803A0CCA7C9F}"/>
                </a:ext>
              </a:extLst>
            </p:cNvPr>
            <p:cNvSpPr txBox="1"/>
            <p:nvPr/>
          </p:nvSpPr>
          <p:spPr>
            <a:xfrm>
              <a:off x="7172349" y="3862322"/>
              <a:ext cx="2491873" cy="707886"/>
            </a:xfrm>
            <a:prstGeom prst="rect">
              <a:avLst/>
            </a:prstGeom>
            <a:solidFill>
              <a:schemeClr val="bg1"/>
            </a:solidFill>
            <a:ln w="66675">
              <a:solidFill>
                <a:srgbClr val="C00000"/>
              </a:solidFill>
            </a:ln>
          </p:spPr>
          <p:txBody>
            <a:bodyPr wrap="square" rtlCol="0">
              <a:spAutoFit/>
            </a:bodyPr>
            <a:lstStyle/>
            <a:p>
              <a:pPr algn="ctr"/>
              <a:r>
                <a:rPr lang="en-US" sz="2000" b="1" dirty="0">
                  <a:solidFill>
                    <a:srgbClr val="00B0F0"/>
                  </a:solidFill>
                  <a:latin typeface="Helvetica Light" panose="020B0403020202020204" pitchFamily="34" charset="0"/>
                </a:rPr>
                <a:t>Unsere Klimaziele (2ºC) </a:t>
              </a:r>
            </a:p>
          </p:txBody>
        </p:sp>
      </p:grpSp>
      <p:sp>
        <p:nvSpPr>
          <p:cNvPr id="6" name="Title 5">
            <a:extLst>
              <a:ext uri="{FF2B5EF4-FFF2-40B4-BE49-F238E27FC236}">
                <a16:creationId xmlns:a16="http://schemas.microsoft.com/office/drawing/2014/main" xmlns="" id="{FF173C33-E639-474C-BCED-1C1E4878FEEA}"/>
              </a:ext>
            </a:extLst>
          </p:cNvPr>
          <p:cNvSpPr txBox="1">
            <a:spLocks/>
          </p:cNvSpPr>
          <p:nvPr/>
        </p:nvSpPr>
        <p:spPr>
          <a:xfrm>
            <a:off x="740127" y="656761"/>
            <a:ext cx="10787730" cy="356616"/>
          </a:xfrm>
          <a:prstGeom prst="rect">
            <a:avLst/>
          </a:prstGeom>
        </p:spPr>
        <p:txBody>
          <a:bodyPr>
            <a:noAutofit/>
          </a:bodyPr>
          <a:lstStyle>
            <a:lvl1pPr algn="l" defTabSz="685800" rtl="0" eaLnBrk="1" latinLnBrk="0" hangingPunct="1">
              <a:lnSpc>
                <a:spcPct val="90000"/>
              </a:lnSpc>
              <a:spcBef>
                <a:spcPct val="0"/>
              </a:spcBef>
              <a:buNone/>
              <a:defRPr sz="3300" b="1" i="0" kern="1200">
                <a:solidFill>
                  <a:schemeClr val="tx1"/>
                </a:solidFill>
                <a:latin typeface="Helvetica" pitchFamily="2" charset="0"/>
                <a:ea typeface="+mj-ea"/>
                <a:cs typeface="+mj-cs"/>
              </a:defRPr>
            </a:lvl1pPr>
          </a:lstStyle>
          <a:p>
            <a:r>
              <a:rPr lang="en-US" sz="2800" dirty="0">
                <a:solidFill>
                  <a:schemeClr val="tx1">
                    <a:lumMod val="65000"/>
                    <a:lumOff val="35000"/>
                  </a:schemeClr>
                </a:solidFill>
                <a:ea typeface="Century Gothic" charset="0"/>
                <a:cs typeface="Century Gothic" charset="0"/>
              </a:rPr>
              <a:t>Business as usual</a:t>
            </a:r>
          </a:p>
        </p:txBody>
      </p:sp>
      <p:pic>
        <p:nvPicPr>
          <p:cNvPr id="7" name="Picture 6">
            <a:extLst>
              <a:ext uri="{FF2B5EF4-FFF2-40B4-BE49-F238E27FC236}">
                <a16:creationId xmlns:a16="http://schemas.microsoft.com/office/drawing/2014/main" xmlns="" id="{8990F67D-6DA1-BE49-A693-878291334F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51757"/>
            <a:ext cx="1523999" cy="573592"/>
          </a:xfrm>
          <a:prstGeom prst="rect">
            <a:avLst/>
          </a:prstGeom>
        </p:spPr>
      </p:pic>
    </p:spTree>
    <p:extLst>
      <p:ext uri="{BB962C8B-B14F-4D97-AF65-F5344CB8AC3E}">
        <p14:creationId xmlns:p14="http://schemas.microsoft.com/office/powerpoint/2010/main" val="313299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xmlns="" id="{F6AACB80-34F1-41BF-A9F3-4EA3B7247334}"/>
              </a:ext>
            </a:extLst>
          </p:cNvPr>
          <p:cNvSpPr>
            <a:spLocks noGrp="1"/>
          </p:cNvSpPr>
          <p:nvPr>
            <p:ph type="ctrTitle"/>
          </p:nvPr>
        </p:nvSpPr>
        <p:spPr/>
        <p:txBody>
          <a:bodyPr/>
          <a:lstStyle/>
          <a:p>
            <a:r>
              <a:rPr lang="en-US" altLang="en-US" sz="2800" dirty="0"/>
              <a:t>Was bedeutet eine Erwärmung von +4 °C? </a:t>
            </a:r>
            <a:endParaRPr lang="en-US" sz="2800" dirty="0"/>
          </a:p>
        </p:txBody>
      </p:sp>
      <p:sp>
        <p:nvSpPr>
          <p:cNvPr id="2" name="Content Placeholder 1">
            <a:extLst>
              <a:ext uri="{FF2B5EF4-FFF2-40B4-BE49-F238E27FC236}">
                <a16:creationId xmlns:a16="http://schemas.microsoft.com/office/drawing/2014/main" xmlns="" id="{ACE74EF8-D1A5-754A-AE31-99A73EFB77FA}"/>
              </a:ext>
            </a:extLst>
          </p:cNvPr>
          <p:cNvSpPr>
            <a:spLocks noGrp="1"/>
          </p:cNvSpPr>
          <p:nvPr>
            <p:ph idx="1"/>
          </p:nvPr>
        </p:nvSpPr>
        <p:spPr/>
        <p:txBody>
          <a:bodyPr>
            <a:normAutofit fontScale="70000" lnSpcReduction="20000"/>
          </a:bodyPr>
          <a:lstStyle/>
          <a:p>
            <a:pPr marL="342900" indent="-342900">
              <a:spcAft>
                <a:spcPts val="600"/>
              </a:spcAft>
              <a:defRPr/>
            </a:pPr>
            <a:r>
              <a:rPr lang="en-US" b="1" dirty="0">
                <a:solidFill>
                  <a:srgbClr val="F5B943"/>
                </a:solidFill>
              </a:rPr>
              <a:t> Anstieg des Meeresspiegels um mehrere Meter </a:t>
            </a:r>
            <a:r>
              <a:rPr lang="en-US" dirty="0">
                <a:latin typeface="Helvetica Light" panose="020B0403020202020204" pitchFamily="34" charset="0"/>
              </a:rPr>
              <a:t>innerhalb von 50-150 Jahren möglich </a:t>
            </a:r>
          </a:p>
          <a:p>
            <a:pPr marL="457200" indent="-457200">
              <a:spcAft>
                <a:spcPts val="600"/>
              </a:spcAft>
              <a:defRPr/>
            </a:pPr>
            <a:r>
              <a:rPr lang="en-US" dirty="0">
                <a:latin typeface="Helvetica Light" panose="020B0403020202020204" pitchFamily="34" charset="0"/>
              </a:rPr>
              <a:t>Weitverbreitete </a:t>
            </a:r>
            <a:r>
              <a:rPr lang="en-US" b="1" dirty="0">
                <a:solidFill>
                  <a:srgbClr val="F5B943"/>
                </a:solidFill>
              </a:rPr>
              <a:t>Zunahme der Häufigkeit von Dürren </a:t>
            </a:r>
            <a:r>
              <a:rPr lang="en-US" dirty="0">
                <a:latin typeface="Helvetica Light" panose="020B0403020202020204" pitchFamily="34" charset="0"/>
              </a:rPr>
              <a:t>auf der ganzen Welt (~60 % Zunahme) </a:t>
            </a:r>
          </a:p>
          <a:p>
            <a:pPr marL="457200" indent="-457200">
              <a:spcAft>
                <a:spcPts val="600"/>
              </a:spcAft>
              <a:defRPr/>
            </a:pPr>
            <a:r>
              <a:rPr lang="en-US" dirty="0">
                <a:latin typeface="Helvetica Light" panose="020B0403020202020204" pitchFamily="34" charset="0"/>
              </a:rPr>
              <a:t>Wüstenbildung im mediterranen Europa </a:t>
            </a:r>
          </a:p>
          <a:p>
            <a:pPr marL="457200" indent="-457200">
              <a:spcAft>
                <a:spcPts val="600"/>
              </a:spcAft>
              <a:defRPr/>
            </a:pPr>
            <a:r>
              <a:rPr lang="en-US" dirty="0">
                <a:latin typeface="Helvetica Light" panose="020B0403020202020204" pitchFamily="34" charset="0"/>
              </a:rPr>
              <a:t>Intensive und </a:t>
            </a:r>
            <a:r>
              <a:rPr lang="en-US" b="1" dirty="0">
                <a:solidFill>
                  <a:srgbClr val="F5B943"/>
                </a:solidFill>
              </a:rPr>
              <a:t>häufige Hitzewellen und Überschwemmungen </a:t>
            </a:r>
            <a:r>
              <a:rPr lang="en-US" dirty="0">
                <a:latin typeface="Helvetica Light" panose="020B0403020202020204" pitchFamily="34" charset="0"/>
              </a:rPr>
              <a:t>in vielen Gebieten der Welt</a:t>
            </a:r>
          </a:p>
          <a:p>
            <a:pPr marL="457200" indent="-457200">
              <a:spcAft>
                <a:spcPts val="600"/>
              </a:spcAft>
              <a:defRPr/>
            </a:pPr>
            <a:r>
              <a:rPr lang="en-US" dirty="0">
                <a:latin typeface="Helvetica Light" panose="020B0403020202020204" pitchFamily="34" charset="0"/>
              </a:rPr>
              <a:t>Festgelegte Erwärmung (Jahrhunderte bis Jahrtausende): </a:t>
            </a:r>
            <a:r>
              <a:rPr lang="en-US" b="1" dirty="0">
                <a:solidFill>
                  <a:srgbClr val="F5B943"/>
                </a:solidFill>
              </a:rPr>
              <a:t>+ &gt;6 ˚C </a:t>
            </a:r>
          </a:p>
          <a:p>
            <a:pPr marL="457200" indent="-457200">
              <a:spcAft>
                <a:spcPts val="600"/>
              </a:spcAft>
              <a:defRPr/>
            </a:pPr>
            <a:r>
              <a:rPr lang="en-US" dirty="0">
                <a:latin typeface="Helvetica Light" panose="020B0403020202020204" pitchFamily="34" charset="0"/>
              </a:rPr>
              <a:t>Langfristiger gleichgewichtiger Meeresspiegelanstieg (Jahrtausende): </a:t>
            </a:r>
            <a:r>
              <a:rPr lang="en-US" b="1" dirty="0">
                <a:solidFill>
                  <a:srgbClr val="F5B943"/>
                </a:solidFill>
              </a:rPr>
              <a:t>~13-15 m</a:t>
            </a:r>
          </a:p>
          <a:p>
            <a:pPr marL="457200" indent="-457200">
              <a:spcAft>
                <a:spcPts val="600"/>
              </a:spcAft>
              <a:defRPr/>
            </a:pPr>
            <a:r>
              <a:rPr lang="en-US" dirty="0">
                <a:latin typeface="Helvetica Light" panose="020B0403020202020204" pitchFamily="34" charset="0"/>
              </a:rPr>
              <a:t>Abschmelzen von mehr als zwei Dritteln der Gletscher im Hindukusch-Himalaya7</a:t>
            </a:r>
          </a:p>
          <a:p>
            <a:pPr marL="457200" indent="-457200">
              <a:spcAft>
                <a:spcPts val="600"/>
              </a:spcAft>
              <a:defRPr/>
            </a:pPr>
            <a:r>
              <a:rPr lang="en-US" dirty="0" err="1">
                <a:latin typeface="Helvetica Light" panose="020B0403020202020204" pitchFamily="34" charset="0"/>
              </a:rPr>
              <a:t>Unumkehrbare</a:t>
            </a:r>
            <a:r>
              <a:rPr lang="en-US" dirty="0">
                <a:latin typeface="Helvetica Light" panose="020B0403020202020204" pitchFamily="34" charset="0"/>
              </a:rPr>
              <a:t> </a:t>
            </a:r>
            <a:r>
              <a:rPr lang="en-US" dirty="0" err="1" smtClean="0">
                <a:latin typeface="Helvetica Light" panose="020B0403020202020204" pitchFamily="34" charset="0"/>
              </a:rPr>
              <a:t>Veränderungen</a:t>
            </a:r>
            <a:endParaRPr lang="en-US" dirty="0">
              <a:latin typeface="Helvetica Light" panose="020B0403020202020204" pitchFamily="34" charset="0"/>
            </a:endParaRPr>
          </a:p>
          <a:p>
            <a:pPr>
              <a:spcAft>
                <a:spcPts val="600"/>
              </a:spcAft>
              <a:defRPr/>
            </a:pPr>
            <a:endParaRPr lang="en-US" dirty="0">
              <a:latin typeface="Helvetica Light" panose="020B0403020202020204" pitchFamily="34" charset="0"/>
            </a:endParaRPr>
          </a:p>
          <a:p>
            <a:pPr marL="457200" indent="-457200">
              <a:spcAft>
                <a:spcPts val="600"/>
              </a:spcAft>
              <a:defRPr/>
            </a:pPr>
            <a:endParaRPr lang="en-US" b="1" dirty="0">
              <a:solidFill>
                <a:schemeClr val="accent2"/>
              </a:solidFill>
              <a:latin typeface="Century Gothic"/>
            </a:endParaRPr>
          </a:p>
          <a:p>
            <a:endParaRPr lang="en-US" dirty="0"/>
          </a:p>
        </p:txBody>
      </p:sp>
      <p:pic>
        <p:nvPicPr>
          <p:cNvPr id="6" name="Content Placeholder 6">
            <a:extLst>
              <a:ext uri="{FF2B5EF4-FFF2-40B4-BE49-F238E27FC236}">
                <a16:creationId xmlns:a16="http://schemas.microsoft.com/office/drawing/2014/main" xmlns="" id="{E40ABCEC-6FEB-5843-BCD0-17A77D8C60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738" y="6168783"/>
            <a:ext cx="1523999" cy="574463"/>
          </a:xfrm>
          <a:prstGeom prst="rect">
            <a:avLst/>
          </a:prstGeom>
        </p:spPr>
      </p:pic>
    </p:spTree>
    <p:extLst>
      <p:ext uri="{BB962C8B-B14F-4D97-AF65-F5344CB8AC3E}">
        <p14:creationId xmlns:p14="http://schemas.microsoft.com/office/powerpoint/2010/main" val="329406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2" descr="Capture d’écran 2015-11-24 à 11.24.31.png">
            <a:extLst>
              <a:ext uri="{FF2B5EF4-FFF2-40B4-BE49-F238E27FC236}">
                <a16:creationId xmlns:a16="http://schemas.microsoft.com/office/drawing/2014/main" xmlns="" id="{C5256847-0741-3A4E-BA6F-EA16388547C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895654" y="0"/>
            <a:ext cx="10510783" cy="6858000"/>
          </a:xfrm>
          <a:prstGeom prst="rect">
            <a:avLst/>
          </a:prstGeom>
        </p:spPr>
      </p:pic>
      <p:sp>
        <p:nvSpPr>
          <p:cNvPr id="10" name="TextBox 2">
            <a:extLst>
              <a:ext uri="{FF2B5EF4-FFF2-40B4-BE49-F238E27FC236}">
                <a16:creationId xmlns:a16="http://schemas.microsoft.com/office/drawing/2014/main" xmlns="" id="{3DB44814-CD55-1E4A-9361-492AB33AB9C2}"/>
              </a:ext>
            </a:extLst>
          </p:cNvPr>
          <p:cNvSpPr txBox="1">
            <a:spLocks noChangeArrowheads="1"/>
          </p:cNvSpPr>
          <p:nvPr/>
        </p:nvSpPr>
        <p:spPr bwMode="auto">
          <a:xfrm>
            <a:off x="472869" y="434959"/>
            <a:ext cx="2200883" cy="1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8" tIns="45623" rIns="91248" bIns="45623">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dirty="0">
                <a:solidFill>
                  <a:schemeClr val="bg1"/>
                </a:solidFill>
                <a:latin typeface="Helvetica" pitchFamily="2" charset="0"/>
                <a:cs typeface="Arial" charset="0"/>
              </a:rPr>
              <a:t>London mit 4ºC Erwärmung</a:t>
            </a:r>
          </a:p>
        </p:txBody>
      </p:sp>
      <p:sp>
        <p:nvSpPr>
          <p:cNvPr id="6" name="TextBox 5">
            <a:extLst>
              <a:ext uri="{FF2B5EF4-FFF2-40B4-BE49-F238E27FC236}">
                <a16:creationId xmlns:a16="http://schemas.microsoft.com/office/drawing/2014/main" xmlns="" id="{24A0237A-B7CE-B24D-9527-85EB78673AF6}"/>
              </a:ext>
            </a:extLst>
          </p:cNvPr>
          <p:cNvSpPr txBox="1"/>
          <p:nvPr/>
        </p:nvSpPr>
        <p:spPr>
          <a:xfrm>
            <a:off x="206829" y="6283319"/>
            <a:ext cx="3128210" cy="338554"/>
          </a:xfrm>
          <a:prstGeom prst="rect">
            <a:avLst/>
          </a:prstGeom>
          <a:noFill/>
        </p:spPr>
        <p:txBody>
          <a:bodyPr wrap="square" rtlCol="0">
            <a:spAutoFit/>
          </a:bodyPr>
          <a:lstStyle/>
          <a:p>
            <a:r>
              <a:rPr lang="en-US" sz="1600" dirty="0">
                <a:solidFill>
                  <a:schemeClr val="bg1"/>
                </a:solidFill>
                <a:latin typeface="Helvetica Light" panose="020B0403020202020204" pitchFamily="34" charset="0"/>
                <a:ea typeface="Arial" charset="0"/>
                <a:cs typeface="Arial" charset="0"/>
              </a:rPr>
              <a:t>Quelle: Klima-Zentrale</a:t>
            </a:r>
          </a:p>
        </p:txBody>
      </p:sp>
    </p:spTree>
    <p:extLst>
      <p:ext uri="{BB962C8B-B14F-4D97-AF65-F5344CB8AC3E}">
        <p14:creationId xmlns:p14="http://schemas.microsoft.com/office/powerpoint/2010/main" val="384189767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AAF32C27-F80C-5841-8385-785153BE6471}" vid="{6466B298-1E8E-1441-9A8A-046124CA62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3223</Words>
  <Application>Microsoft Office PowerPoint</Application>
  <PresentationFormat>Benutzerdefiniert</PresentationFormat>
  <Paragraphs>263</Paragraphs>
  <Slides>29</Slides>
  <Notes>25</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Office Theme</vt:lpstr>
      <vt:lpstr>PowerPoint-Präsentation</vt:lpstr>
      <vt:lpstr>En-ROADS ist ein hochmodernes Simulationsmodell zum Testen von Klimalösungen und zur Erstellung von Klimaszenarien für die Zukunft.</vt:lpstr>
      <vt:lpstr>Der CO2-Gehalt in der Atmosphäre ist höher als je zuvor in den letzten 800.000 Jahren, und die Werte steigen schneller als je zuvor. </vt:lpstr>
      <vt:lpstr>Globale durchschnittliche Oberflächentemperatur-Anomalie</vt:lpstr>
      <vt:lpstr>CO2-Emissionen 1860-2016</vt:lpstr>
      <vt:lpstr>Gesamte jährliche Treibhausgasemissionen  nach Gasen 1970- 2010</vt:lpstr>
      <vt:lpstr>PowerPoint-Präsentation</vt:lpstr>
      <vt:lpstr>Was bedeutet eine Erwärmung von +4 °C? </vt:lpstr>
      <vt:lpstr>PowerPoint-Präsentation</vt:lpstr>
      <vt:lpstr>Klimabedingte Katastrophen haben die Welt im Zeitraum 2016 - 2018 650 Mrd. $ gekostet. Die mit der globalen Erwärmung verbundenen Schäden könnten sich laut einem UN-Gremium bis 2040 auf 54 Billionen US-Dollar belaufen.</vt:lpstr>
      <vt:lpstr>PowerPoint-Präsentation</vt:lpstr>
      <vt:lpstr>PowerPoint-Präsentation</vt:lpstr>
      <vt:lpstr>PowerPoint-Präsentation</vt:lpstr>
      <vt:lpstr>Mehrere Fliegen mit einer Klappe </vt:lpstr>
      <vt:lpstr>PowerPoint-Präsentation</vt:lpstr>
      <vt:lpstr>Reflexion </vt:lpstr>
      <vt:lpstr>Nachbesprechung Diskussion </vt:lpstr>
      <vt:lpstr>Blick nach vorn </vt:lpstr>
      <vt:lpstr>PowerPoint-Präsentation</vt:lpstr>
      <vt:lpstr>PowerPoint-Präsentation</vt:lpstr>
      <vt:lpstr>PowerPoint-Präsentation</vt:lpstr>
      <vt:lpstr>Einblicke von En-ROADS</vt:lpstr>
      <vt:lpstr>Badewannendynamik</vt:lpstr>
      <vt:lpstr>PowerPoint-Präsentation</vt:lpstr>
      <vt:lpstr>Was bedeutet eine Erwärmung von +4 °C?</vt:lpstr>
      <vt:lpstr>3- 4 ºC Erwärmung (oder 5,4- 7,2˚F)</vt:lpstr>
      <vt:lpstr>2- 3 ºC Erwärmung (oder 3,6- 5,4˚F)</vt:lpstr>
      <vt:lpstr>~2 ˚C Erwärmung (oder 3,6˚F) </vt:lpstr>
      <vt:lpstr>~1,5 ºC Erwärmung (oder 2,7˚F)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Next Top Climate Model</dc:title>
  <dc:creator>Caroline Reed</dc:creator>
  <cp:lastModifiedBy>Johannes Kratz</cp:lastModifiedBy>
  <cp:revision>25</cp:revision>
  <dcterms:created xsi:type="dcterms:W3CDTF">2019-11-19T17:11:16Z</dcterms:created>
  <dcterms:modified xsi:type="dcterms:W3CDTF">2021-02-16T16:57:51Z</dcterms:modified>
</cp:coreProperties>
</file>